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8" r:id="rId6"/>
    <p:sldId id="262" r:id="rId7"/>
    <p:sldId id="263" r:id="rId8"/>
    <p:sldId id="264" r:id="rId9"/>
    <p:sldId id="265" r:id="rId10"/>
    <p:sldId id="266" r:id="rId11"/>
    <p:sldId id="283" r:id="rId12"/>
    <p:sldId id="284" r:id="rId13"/>
    <p:sldId id="267" r:id="rId14"/>
    <p:sldId id="269" r:id="rId15"/>
    <p:sldId id="270" r:id="rId16"/>
    <p:sldId id="279" r:id="rId17"/>
    <p:sldId id="271" r:id="rId18"/>
    <p:sldId id="273" r:id="rId19"/>
    <p:sldId id="272" r:id="rId20"/>
    <p:sldId id="274" r:id="rId21"/>
    <p:sldId id="275" r:id="rId22"/>
    <p:sldId id="280" r:id="rId23"/>
    <p:sldId id="276" r:id="rId24"/>
    <p:sldId id="281" r:id="rId25"/>
    <p:sldId id="282" r:id="rId26"/>
    <p:sldId id="278" r:id="rId27"/>
    <p:sldId id="277" r:id="rId28"/>
    <p:sldId id="293" r:id="rId29"/>
    <p:sldId id="285" r:id="rId30"/>
    <p:sldId id="287" r:id="rId31"/>
    <p:sldId id="288" r:id="rId32"/>
    <p:sldId id="289" r:id="rId33"/>
    <p:sldId id="294" r:id="rId34"/>
    <p:sldId id="290" r:id="rId35"/>
    <p:sldId id="291" r:id="rId36"/>
    <p:sldId id="286" r:id="rId37"/>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C19533-9F6F-4074-8A8E-9BAA86B63E27}" type="datetimeFigureOut">
              <a:rPr lang="en-US" smtClean="0"/>
              <a:t>11/23/2017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8222AC9-94E8-4CE2-8389-100993FEC65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C19533-9F6F-4074-8A8E-9BAA86B63E27}"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C19533-9F6F-4074-8A8E-9BAA86B63E27}"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C19533-9F6F-4074-8A8E-9BAA86B63E27}"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C19533-9F6F-4074-8A8E-9BAA86B63E27}"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22AC9-94E8-4CE2-8389-100993FEC65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C19533-9F6F-4074-8A8E-9BAA86B63E27}"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C19533-9F6F-4074-8A8E-9BAA86B63E27}" type="datetimeFigureOut">
              <a:rPr lang="en-US" smtClean="0"/>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C19533-9F6F-4074-8A8E-9BAA86B63E27}" type="datetimeFigureOut">
              <a:rPr lang="en-US" smtClean="0"/>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19533-9F6F-4074-8A8E-9BAA86B63E27}" type="datetimeFigureOut">
              <a:rPr lang="en-US" smtClean="0"/>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C19533-9F6F-4074-8A8E-9BAA86B63E27}"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22AC9-94E8-4CE2-8389-100993FEC6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C19533-9F6F-4074-8A8E-9BAA86B63E27}"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8222AC9-94E8-4CE2-8389-100993FEC65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C19533-9F6F-4074-8A8E-9BAA86B63E27}" type="datetimeFigureOut">
              <a:rPr lang="en-US" smtClean="0"/>
              <a:t>11/23/2017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222AC9-94E8-4CE2-8389-100993FEC65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 Id="rId5" Type="http://schemas.openxmlformats.org/officeDocument/2006/relationships/image" Target="../media/image42.jpg"/><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jpg"/><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209800"/>
          </a:xfrm>
        </p:spPr>
        <p:txBody>
          <a:bodyPr>
            <a:normAutofit/>
          </a:bodyPr>
          <a:lstStyle/>
          <a:p>
            <a:pPr algn="ctr"/>
            <a:r>
              <a:rPr lang="en-US" sz="4400" dirty="0" smtClean="0"/>
              <a:t/>
            </a:r>
            <a:br>
              <a:rPr lang="en-US" sz="4400" dirty="0" smtClean="0"/>
            </a:br>
            <a:r>
              <a:rPr lang="en-US" sz="4400" dirty="0" smtClean="0"/>
              <a:t>Remember   -  Join  -    Give               </a:t>
            </a:r>
            <a:endParaRPr lang="en-US" sz="4400" dirty="0"/>
          </a:p>
        </p:txBody>
      </p:sp>
      <p:sp>
        <p:nvSpPr>
          <p:cNvPr id="3" name="Subtitle 2"/>
          <p:cNvSpPr>
            <a:spLocks noGrp="1"/>
          </p:cNvSpPr>
          <p:nvPr>
            <p:ph type="subTitle" idx="1"/>
          </p:nvPr>
        </p:nvSpPr>
        <p:spPr>
          <a:xfrm>
            <a:off x="533400" y="3228536"/>
            <a:ext cx="7854696" cy="2486464"/>
          </a:xfrm>
        </p:spPr>
        <p:txBody>
          <a:bodyPr>
            <a:normAutofit fontScale="62500" lnSpcReduction="20000"/>
          </a:bodyPr>
          <a:lstStyle/>
          <a:p>
            <a:r>
              <a:rPr lang="en-US" dirty="0" smtClean="0"/>
              <a:t>   </a:t>
            </a:r>
          </a:p>
          <a:p>
            <a:endParaRPr lang="en-US" sz="3600" b="1" dirty="0" smtClean="0">
              <a:solidFill>
                <a:schemeClr val="bg1">
                  <a:lumMod val="95000"/>
                  <a:lumOff val="5000"/>
                </a:schemeClr>
              </a:solidFill>
              <a:latin typeface="Arial Black" panose="020B0A04020102020204" pitchFamily="34" charset="0"/>
            </a:endParaRPr>
          </a:p>
          <a:p>
            <a:r>
              <a:rPr lang="en-US" sz="3600" b="1" dirty="0" smtClean="0">
                <a:solidFill>
                  <a:schemeClr val="bg1">
                    <a:lumMod val="95000"/>
                    <a:lumOff val="5000"/>
                  </a:schemeClr>
                </a:solidFill>
                <a:latin typeface="Arial Black" panose="020B0A04020102020204" pitchFamily="34" charset="0"/>
              </a:rPr>
              <a:t>Service Officer </a:t>
            </a:r>
          </a:p>
          <a:p>
            <a:pPr algn="l"/>
            <a:r>
              <a:rPr lang="en-US" sz="3600" b="1" dirty="0">
                <a:solidFill>
                  <a:schemeClr val="bg1">
                    <a:lumMod val="95000"/>
                    <a:lumOff val="5000"/>
                  </a:schemeClr>
                </a:solidFill>
                <a:latin typeface="Arial Black" panose="020B0A04020102020204" pitchFamily="34" charset="0"/>
              </a:rPr>
              <a:t> </a:t>
            </a:r>
            <a:r>
              <a:rPr lang="en-US" sz="3600" b="1" dirty="0" smtClean="0">
                <a:solidFill>
                  <a:schemeClr val="bg1">
                    <a:lumMod val="95000"/>
                    <a:lumOff val="5000"/>
                  </a:schemeClr>
                </a:solidFill>
                <a:latin typeface="Arial Black" panose="020B0A04020102020204" pitchFamily="34" charset="0"/>
              </a:rPr>
              <a:t>                                                       Training   </a:t>
            </a:r>
          </a:p>
          <a:p>
            <a:pPr algn="l"/>
            <a:endParaRPr lang="en-US" dirty="0" smtClean="0"/>
          </a:p>
          <a:p>
            <a:pPr algn="l"/>
            <a:endParaRPr lang="en-US" dirty="0"/>
          </a:p>
          <a:p>
            <a:pPr algn="l"/>
            <a:r>
              <a:rPr lang="en-US" dirty="0" smtClean="0">
                <a:solidFill>
                  <a:schemeClr val="bg1"/>
                </a:solidFill>
                <a:latin typeface="Arial Black" panose="020B0A04020102020204" pitchFamily="34" charset="0"/>
              </a:rPr>
              <a:t>25 November 2017     </a:t>
            </a:r>
          </a:p>
          <a:p>
            <a:pPr algn="l"/>
            <a:r>
              <a:rPr lang="en-US" sz="4000" b="1" dirty="0" smtClean="0">
                <a:solidFill>
                  <a:schemeClr val="bg1">
                    <a:lumMod val="95000"/>
                    <a:lumOff val="5000"/>
                  </a:schemeClr>
                </a:solidFill>
              </a:rPr>
              <a:t>   </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14400"/>
            <a:ext cx="1562100" cy="1562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146" y="914400"/>
            <a:ext cx="2857500" cy="1600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6400"/>
            <a:ext cx="9144000" cy="12668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914401"/>
            <a:ext cx="2164001" cy="1600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8153" y="4629664"/>
            <a:ext cx="1347248" cy="1009135"/>
          </a:xfrm>
          <a:prstGeom prst="rect">
            <a:avLst/>
          </a:prstGeom>
        </p:spPr>
      </p:pic>
    </p:spTree>
    <p:extLst>
      <p:ext uri="{BB962C8B-B14F-4D97-AF65-F5344CB8AC3E}">
        <p14:creationId xmlns:p14="http://schemas.microsoft.com/office/powerpoint/2010/main" val="368816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Programs offered through DVA</a:t>
            </a:r>
            <a:endParaRPr lang="en-US" sz="3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Disability Benefits</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Mental Health</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Financial support</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Transition to Civilian life</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Health and well-being</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Veterans, CAF, RCMP, and Families</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Homeless </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Reviews and Appeals</a:t>
            </a:r>
          </a:p>
          <a:p>
            <a:pPr>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marL="0" indent="0">
              <a:buNone/>
            </a:pPr>
            <a:r>
              <a:rPr lang="en-US" sz="1400"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contact:  </a:t>
            </a:r>
            <a:r>
              <a:rPr lang="en-US" sz="1400" dirty="0" smtClean="0">
                <a:solidFill>
                  <a:srgbClr val="FF0000"/>
                </a:solidFill>
                <a:latin typeface="Arial" panose="020B0604020202020204" pitchFamily="34" charset="0"/>
                <a:cs typeface="Arial" panose="020B0604020202020204" pitchFamily="34" charset="0"/>
              </a:rPr>
              <a:t>www.veterans.gc.ca/services                       </a:t>
            </a:r>
          </a:p>
          <a:p>
            <a:pPr marL="0" indent="0">
              <a:buNone/>
            </a:pPr>
            <a:r>
              <a:rPr lang="en-US" sz="1400" dirty="0">
                <a:solidFill>
                  <a:srgbClr val="FF0000"/>
                </a:solidFill>
                <a:latin typeface="Arial" panose="020B0604020202020204" pitchFamily="34" charset="0"/>
                <a:cs typeface="Arial" panose="020B0604020202020204" pitchFamily="34" charset="0"/>
              </a:rPr>
              <a:t> </a:t>
            </a:r>
            <a:r>
              <a:rPr lang="en-US" sz="1400" dirty="0" smtClean="0">
                <a:solidFill>
                  <a:srgbClr val="FF0000"/>
                </a:solidFill>
                <a:latin typeface="Arial" panose="020B0604020202020204" pitchFamily="34" charset="0"/>
                <a:cs typeface="Arial" panose="020B0604020202020204" pitchFamily="34" charset="0"/>
              </a:rPr>
              <a:t>                                                               information@vac-acc.gc.ca  </a:t>
            </a:r>
            <a:r>
              <a:rPr lang="en-US" sz="1400" dirty="0" smtClean="0">
                <a:solidFill>
                  <a:srgbClr val="FF0000"/>
                </a:solidFill>
              </a:rPr>
              <a:t> </a:t>
            </a:r>
            <a:r>
              <a:rPr lang="en-US" sz="1400" dirty="0" smtClean="0">
                <a:solidFill>
                  <a:srgbClr val="FF0000"/>
                </a:solidFill>
                <a:latin typeface="Arial" panose="020B0604020202020204" pitchFamily="34" charset="0"/>
                <a:cs typeface="Arial" panose="020B0604020202020204" pitchFamily="34" charset="0"/>
              </a:rPr>
              <a:t>                                               </a:t>
            </a:r>
          </a:p>
          <a:p>
            <a:pPr>
              <a:buFont typeface="Wingdings" panose="05000000000000000000" pitchFamily="2" charset="2"/>
              <a:buChar char="ü"/>
            </a:pP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smtClean="0">
                <a:latin typeface="Arial" panose="020B0604020202020204" pitchFamily="34" charset="0"/>
                <a:cs typeface="Arial" panose="020B0604020202020204" pitchFamily="34" charset="0"/>
              </a:rPr>
              <a:t>                                                       </a:t>
            </a:r>
          </a:p>
          <a:p>
            <a:pPr>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14800"/>
            <a:ext cx="2019300" cy="2266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95800"/>
            <a:ext cx="2819400" cy="2111829"/>
          </a:xfrm>
          <a:prstGeom prst="rect">
            <a:avLst/>
          </a:prstGeom>
        </p:spPr>
      </p:pic>
    </p:spTree>
    <p:extLst>
      <p:ext uri="{BB962C8B-B14F-4D97-AF65-F5344CB8AC3E}">
        <p14:creationId xmlns:p14="http://schemas.microsoft.com/office/powerpoint/2010/main" val="1453961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lstStyle/>
          <a:p>
            <a:r>
              <a:rPr lang="en-US" dirty="0" smtClean="0"/>
              <a:t>Disability Benefits</a:t>
            </a:r>
            <a:endParaRPr lang="en-US" dirty="0"/>
          </a:p>
        </p:txBody>
      </p:sp>
      <p:sp>
        <p:nvSpPr>
          <p:cNvPr id="7" name="Content Placeholder 6"/>
          <p:cNvSpPr>
            <a:spLocks noGrp="1"/>
          </p:cNvSpPr>
          <p:nvPr>
            <p:ph sz="half" idx="2"/>
          </p:nvPr>
        </p:nvSpPr>
        <p:spPr/>
        <p:txBody>
          <a:bodyPr>
            <a:normAutofit/>
          </a:bodyPr>
          <a:lstStyle/>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amount of a Disability Pension depends on:</a:t>
            </a:r>
          </a:p>
          <a:p>
            <a:pPr marL="0" indent="0">
              <a:buNone/>
            </a:pPr>
            <a:r>
              <a:rPr lang="en-US" sz="1400" dirty="0" smtClean="0">
                <a:latin typeface="Arial" panose="020B0604020202020204" pitchFamily="34" charset="0"/>
                <a:cs typeface="Arial" panose="020B0604020202020204" pitchFamily="34" charset="0"/>
              </a:rPr>
              <a:t>      - the </a:t>
            </a:r>
            <a:r>
              <a:rPr lang="en-US" sz="1400" dirty="0">
                <a:latin typeface="Arial" panose="020B0604020202020204" pitchFamily="34" charset="0"/>
                <a:cs typeface="Arial" panose="020B0604020202020204" pitchFamily="34" charset="0"/>
              </a:rPr>
              <a:t>degree to which that disability is related </a:t>
            </a:r>
            <a:r>
              <a:rPr lang="en-US" sz="1400" dirty="0" smtClean="0">
                <a:latin typeface="Arial" panose="020B0604020202020204" pitchFamily="34" charset="0"/>
                <a:cs typeface="Arial" panose="020B0604020202020204" pitchFamily="34" charset="0"/>
              </a:rPr>
              <a:t> </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to </a:t>
            </a:r>
            <a:r>
              <a:rPr lang="en-US" sz="1400" dirty="0">
                <a:latin typeface="Arial" panose="020B0604020202020204" pitchFamily="34" charset="0"/>
                <a:cs typeface="Arial" panose="020B0604020202020204" pitchFamily="34" charset="0"/>
              </a:rPr>
              <a:t>your service (entitlement); </a:t>
            </a:r>
            <a:r>
              <a:rPr lang="en-US" sz="1400" b="1" dirty="0">
                <a:latin typeface="Arial" panose="020B0604020202020204" pitchFamily="34" charset="0"/>
                <a:cs typeface="Arial" panose="020B0604020202020204" pitchFamily="34" charset="0"/>
              </a:rPr>
              <a:t>and</a:t>
            </a:r>
            <a:endParaRPr lang="en-US" sz="1400" dirty="0">
              <a:latin typeface="Arial" panose="020B0604020202020204" pitchFamily="34" charset="0"/>
              <a:cs typeface="Arial" panose="020B0604020202020204" pitchFamily="34" charset="0"/>
            </a:endParaRPr>
          </a:p>
          <a:p>
            <a:pPr marL="0" indent="0">
              <a:buNone/>
            </a:pPr>
            <a:r>
              <a:rPr lang="en-US" sz="1400" dirty="0" smtClean="0">
                <a:latin typeface="Arial" panose="020B0604020202020204" pitchFamily="34" charset="0"/>
                <a:cs typeface="Arial" panose="020B0604020202020204" pitchFamily="34" charset="0"/>
              </a:rPr>
              <a:t>      - the </a:t>
            </a:r>
            <a:r>
              <a:rPr lang="en-US" sz="1400" dirty="0">
                <a:latin typeface="Arial" panose="020B0604020202020204" pitchFamily="34" charset="0"/>
                <a:cs typeface="Arial" panose="020B0604020202020204" pitchFamily="34" charset="0"/>
              </a:rPr>
              <a:t>extent of the disability (assessment</a:t>
            </a:r>
            <a:r>
              <a:rPr lang="en-US" sz="1400" dirty="0" smtClean="0">
                <a:latin typeface="Arial" panose="020B0604020202020204" pitchFamily="34" charset="0"/>
                <a:cs typeface="Arial" panose="020B0604020202020204" pitchFamily="34" charset="0"/>
              </a:rPr>
              <a:t>).</a:t>
            </a:r>
          </a:p>
          <a:p>
            <a:pPr marL="0" indent="0">
              <a:buNone/>
            </a:pPr>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Your rank or years of military service have no impact on the </a:t>
            </a:r>
            <a:r>
              <a:rPr lang="en-US" sz="1400" dirty="0" smtClean="0">
                <a:latin typeface="Arial" panose="020B0604020202020204" pitchFamily="34" charset="0"/>
                <a:cs typeface="Arial" panose="020B0604020202020204" pitchFamily="34" charset="0"/>
              </a:rPr>
              <a:t>amount you may receive.</a:t>
            </a:r>
          </a:p>
          <a:p>
            <a:pPr marL="0" indent="0">
              <a:buNone/>
            </a:pPr>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Additional pension amounts may also be awarded for qualified dependents (e.g. spouse, common-law partner and/or children</a:t>
            </a:r>
            <a:r>
              <a:rPr lang="en-US" sz="1400" dirty="0" smtClean="0">
                <a:latin typeface="Arial" panose="020B0604020202020204" pitchFamily="34" charset="0"/>
                <a:cs typeface="Arial" panose="020B0604020202020204" pitchFamily="34" charset="0"/>
              </a:rPr>
              <a:t>).</a:t>
            </a:r>
          </a:p>
          <a:p>
            <a:pPr marL="0" indent="0">
              <a:buNone/>
            </a:pPr>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 may also qualify for additional </a:t>
            </a:r>
            <a:r>
              <a:rPr lang="en-US" sz="1400" dirty="0" smtClean="0">
                <a:latin typeface="Arial" panose="020B0604020202020204" pitchFamily="34" charset="0"/>
                <a:cs typeface="Arial" panose="020B0604020202020204" pitchFamily="34" charset="0"/>
              </a:rPr>
              <a:t>allowances </a:t>
            </a:r>
            <a:r>
              <a:rPr lang="en-US" sz="1400" dirty="0">
                <a:latin typeface="Arial" panose="020B0604020202020204" pitchFamily="34" charset="0"/>
                <a:cs typeface="Arial" panose="020B0604020202020204" pitchFamily="34" charset="0"/>
              </a:rPr>
              <a:t>if you receive a Disability Pension.</a:t>
            </a:r>
          </a:p>
          <a:p>
            <a:pPr marL="0" indent="0">
              <a:buNone/>
            </a:pPr>
            <a:endParaRPr lang="en-US" sz="1200" dirty="0"/>
          </a:p>
        </p:txBody>
      </p:sp>
      <p:sp>
        <p:nvSpPr>
          <p:cNvPr id="8" name="Content Placeholder 7"/>
          <p:cNvSpPr>
            <a:spLocks noGrp="1"/>
          </p:cNvSpPr>
          <p:nvPr>
            <p:ph sz="half" idx="1"/>
          </p:nvPr>
        </p:nvSpPr>
        <p:spPr/>
        <p:txBody>
          <a:bodyPr>
            <a:normAutofit/>
          </a:bodyPr>
          <a:lstStyle/>
          <a:p>
            <a:r>
              <a:rPr lang="en-US" sz="1400" b="1" dirty="0">
                <a:latin typeface="Arial" panose="020B0604020202020204" pitchFamily="34" charset="0"/>
                <a:cs typeface="Arial" panose="020B0604020202020204" pitchFamily="34" charset="0"/>
              </a:rPr>
              <a:t>Disability </a:t>
            </a:r>
            <a:r>
              <a:rPr lang="en-US" sz="1400" b="1" dirty="0" smtClean="0">
                <a:latin typeface="Arial" panose="020B0604020202020204" pitchFamily="34" charset="0"/>
                <a:cs typeface="Arial" panose="020B0604020202020204" pitchFamily="34" charset="0"/>
              </a:rPr>
              <a:t>Benefits</a:t>
            </a:r>
          </a:p>
          <a:p>
            <a:pPr marL="0" indent="0">
              <a:buNone/>
            </a:pPr>
            <a:endParaRPr lang="en-US" sz="8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Disability benefits are financial payments provided to individuals who have a service-related disability</a:t>
            </a:r>
            <a:r>
              <a:rPr lang="en-US" sz="1400" dirty="0" smtClean="0">
                <a:latin typeface="Arial" panose="020B0604020202020204" pitchFamily="34" charset="0"/>
                <a:cs typeface="Arial" panose="020B0604020202020204" pitchFamily="34" charset="0"/>
              </a:rPr>
              <a:t>.</a:t>
            </a:r>
          </a:p>
          <a:p>
            <a:pPr marL="0" indent="0">
              <a:buNone/>
            </a:pPr>
            <a:endParaRPr lang="en-US" sz="11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To receive a disability benefit you must:</a:t>
            </a:r>
          </a:p>
          <a:p>
            <a:r>
              <a:rPr lang="en-US" sz="1400" dirty="0">
                <a:latin typeface="Arial" panose="020B0604020202020204" pitchFamily="34" charset="0"/>
                <a:cs typeface="Arial" panose="020B0604020202020204" pitchFamily="34" charset="0"/>
              </a:rPr>
              <a:t>have a diagnosed medical condition or disability; </a:t>
            </a:r>
            <a:r>
              <a:rPr lang="en-US" sz="1400" b="1" dirty="0">
                <a:latin typeface="Arial" panose="020B0604020202020204" pitchFamily="34" charset="0"/>
                <a:cs typeface="Arial" panose="020B0604020202020204" pitchFamily="34" charset="0"/>
              </a:rPr>
              <a:t>and</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be able to show that the condition or disability is related to your service</a:t>
            </a:r>
            <a:r>
              <a:rPr lang="en-US" sz="1400" dirty="0" smtClean="0">
                <a:latin typeface="Arial" panose="020B0604020202020204" pitchFamily="34" charset="0"/>
                <a:cs typeface="Arial" panose="020B0604020202020204" pitchFamily="34" charset="0"/>
              </a:rPr>
              <a:t>.</a:t>
            </a:r>
          </a:p>
          <a:p>
            <a:pPr marL="0" indent="0">
              <a:buNone/>
            </a:pPr>
            <a:endParaRPr lang="en-US" sz="11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There </a:t>
            </a:r>
            <a:r>
              <a:rPr lang="en-US" sz="1400" b="1" dirty="0">
                <a:latin typeface="Arial" panose="020B0604020202020204" pitchFamily="34" charset="0"/>
                <a:cs typeface="Arial" panose="020B0604020202020204" pitchFamily="34" charset="0"/>
              </a:rPr>
              <a:t>are two types of disability benefits</a:t>
            </a:r>
          </a:p>
          <a:p>
            <a:r>
              <a:rPr lang="en-US" sz="1400" dirty="0" smtClean="0">
                <a:latin typeface="Arial" panose="020B0604020202020204" pitchFamily="34" charset="0"/>
                <a:cs typeface="Arial" panose="020B0604020202020204" pitchFamily="34" charset="0"/>
              </a:rPr>
              <a:t>Disability Pension</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Disability Award</a:t>
            </a:r>
            <a:endParaRPr lang="en-US" sz="14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668" y="762000"/>
            <a:ext cx="1588604" cy="1066800"/>
          </a:xfrm>
          <a:prstGeom prst="rect">
            <a:avLst/>
          </a:prstGeom>
        </p:spPr>
      </p:pic>
    </p:spTree>
    <p:extLst>
      <p:ext uri="{BB962C8B-B14F-4D97-AF65-F5344CB8AC3E}">
        <p14:creationId xmlns:p14="http://schemas.microsoft.com/office/powerpoint/2010/main" val="1814789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Disability Applications</a:t>
            </a:r>
            <a:endParaRPr lang="en-US" dirty="0"/>
          </a:p>
        </p:txBody>
      </p:sp>
      <p:sp>
        <p:nvSpPr>
          <p:cNvPr id="3" name="Content Placeholder 2"/>
          <p:cNvSpPr>
            <a:spLocks noGrp="1"/>
          </p:cNvSpPr>
          <p:nvPr>
            <p:ph idx="1"/>
          </p:nvPr>
        </p:nvSpPr>
        <p:spPr>
          <a:xfrm>
            <a:off x="457200" y="1371600"/>
            <a:ext cx="8229600" cy="5105400"/>
          </a:xfrm>
        </p:spPr>
        <p:txBody>
          <a:bodyPr>
            <a:noAutofit/>
          </a:bodyPr>
          <a:lstStyle/>
          <a:p>
            <a:pPr>
              <a:buBlip>
                <a:blip r:embed="rId2"/>
              </a:buBlip>
            </a:pPr>
            <a:r>
              <a:rPr lang="en-US" sz="1400" b="1" dirty="0" smtClean="0">
                <a:latin typeface="Arial" panose="020B0604020202020204" pitchFamily="34" charset="0"/>
                <a:cs typeface="Arial" panose="020B0604020202020204" pitchFamily="34" charset="0"/>
              </a:rPr>
              <a:t>First Application</a:t>
            </a:r>
          </a:p>
          <a:p>
            <a:pPr marL="0" indent="0">
              <a:buNone/>
            </a:pPr>
            <a:r>
              <a:rPr lang="en-US" sz="1400" dirty="0" smtClean="0">
                <a:latin typeface="Arial" panose="020B0604020202020204" pitchFamily="34" charset="0"/>
                <a:cs typeface="Arial" panose="020B0604020202020204" pitchFamily="34" charset="0"/>
              </a:rPr>
              <a:t>     - is the very first application made by the veteran for any and all disability applications.     </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Must establish cause and effect and link to the military;</a:t>
            </a:r>
          </a:p>
          <a:p>
            <a:pPr marL="0" indent="0">
              <a:buNone/>
            </a:pPr>
            <a:endParaRPr lang="en-US" sz="800" dirty="0" smtClean="0">
              <a:latin typeface="Arial" panose="020B0604020202020204" pitchFamily="34" charset="0"/>
              <a:cs typeface="Arial" panose="020B0604020202020204" pitchFamily="34" charset="0"/>
            </a:endParaRPr>
          </a:p>
          <a:p>
            <a:pPr>
              <a:buBlip>
                <a:blip r:embed="rId2"/>
              </a:buBlip>
            </a:pPr>
            <a:r>
              <a:rPr lang="en-US" sz="1400" b="1" dirty="0" smtClean="0">
                <a:latin typeface="Arial" panose="020B0604020202020204" pitchFamily="34" charset="0"/>
                <a:cs typeface="Arial" panose="020B0604020202020204" pitchFamily="34" charset="0"/>
              </a:rPr>
              <a:t>Departmental Review</a:t>
            </a:r>
          </a:p>
          <a:p>
            <a:pPr marL="0" indent="0">
              <a:buNone/>
            </a:pPr>
            <a:r>
              <a:rPr lang="en-US" sz="1400" dirty="0" smtClean="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is the second review for an unfavorable First Application. Can only be submitted if there is new </a:t>
            </a:r>
            <a:r>
              <a:rPr lang="en-US" sz="1400" dirty="0" smtClean="0">
                <a:latin typeface="Arial" panose="020B0604020202020204" pitchFamily="34" charset="0"/>
                <a:cs typeface="Arial" panose="020B0604020202020204" pitchFamily="34" charset="0"/>
              </a:rPr>
              <a:t> </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evidence </a:t>
            </a:r>
            <a:r>
              <a:rPr lang="en-US" sz="1400" dirty="0">
                <a:latin typeface="Arial" panose="020B0604020202020204" pitchFamily="34" charset="0"/>
                <a:cs typeface="Arial" panose="020B0604020202020204" pitchFamily="34" charset="0"/>
              </a:rPr>
              <a:t>or proof </a:t>
            </a:r>
            <a:r>
              <a:rPr lang="en-US" sz="1400" dirty="0" smtClean="0">
                <a:latin typeface="Arial" panose="020B0604020202020204" pitchFamily="34" charset="0"/>
                <a:cs typeface="Arial" panose="020B0604020202020204" pitchFamily="34" charset="0"/>
              </a:rPr>
              <a:t> of an </a:t>
            </a:r>
            <a:r>
              <a:rPr lang="en-US" sz="1400" dirty="0">
                <a:latin typeface="Arial" panose="020B0604020202020204" pitchFamily="34" charset="0"/>
                <a:cs typeface="Arial" panose="020B0604020202020204" pitchFamily="34" charset="0"/>
              </a:rPr>
              <a:t>error in law; </a:t>
            </a:r>
            <a:endParaRPr lang="en-US" sz="1400" b="1" dirty="0">
              <a:latin typeface="Arial" panose="020B0604020202020204" pitchFamily="34" charset="0"/>
              <a:cs typeface="Arial" panose="020B0604020202020204" pitchFamily="34" charset="0"/>
            </a:endParaRPr>
          </a:p>
          <a:p>
            <a:pPr>
              <a:buBlip>
                <a:blip r:embed="rId2"/>
              </a:buBlip>
            </a:pPr>
            <a:r>
              <a:rPr lang="en-US" sz="1400" b="1" dirty="0" smtClean="0">
                <a:latin typeface="Arial" panose="020B0604020202020204" pitchFamily="34" charset="0"/>
                <a:cs typeface="Arial" panose="020B0604020202020204" pitchFamily="34" charset="0"/>
              </a:rPr>
              <a:t>Veterans Review and Appeal Board Hearing</a:t>
            </a:r>
          </a:p>
          <a:p>
            <a:pPr marL="0" indent="0">
              <a:buNone/>
            </a:pP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Is the third level of appeal or review for an unfavorable decision of the second level  </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(Departmental Review);                          </a:t>
            </a:r>
          </a:p>
          <a:p>
            <a:pPr marL="0" indent="0">
              <a:buNone/>
            </a:pPr>
            <a:r>
              <a:rPr lang="en-US" sz="1400" dirty="0" smtClean="0">
                <a:latin typeface="Arial" panose="020B0604020202020204" pitchFamily="34" charset="0"/>
                <a:cs typeface="Arial" panose="020B0604020202020204" pitchFamily="34" charset="0"/>
              </a:rPr>
              <a:t>      - Applicant is able to attend Appeal Hearing and give evidence in front of a panel of two </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adjudicators. Bureau of Pension advocates (lawyer) Representative and Legion Co-</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Representation. (District Office) </a:t>
            </a:r>
          </a:p>
          <a:p>
            <a:pPr marL="0" indent="0">
              <a:buNone/>
            </a:pPr>
            <a:endParaRPr lang="en-US" sz="800" dirty="0" smtClean="0">
              <a:latin typeface="Arial" panose="020B0604020202020204" pitchFamily="34" charset="0"/>
              <a:cs typeface="Arial" panose="020B0604020202020204" pitchFamily="34" charset="0"/>
            </a:endParaRPr>
          </a:p>
          <a:p>
            <a:pPr>
              <a:buBlip>
                <a:blip r:embed="rId2"/>
              </a:buBlip>
            </a:pPr>
            <a:r>
              <a:rPr lang="en-US" sz="1400" b="1" dirty="0" smtClean="0">
                <a:latin typeface="Arial" panose="020B0604020202020204" pitchFamily="34" charset="0"/>
                <a:cs typeface="Arial" panose="020B0604020202020204" pitchFamily="34" charset="0"/>
              </a:rPr>
              <a:t>Veterans Review and Appeal Board</a:t>
            </a:r>
          </a:p>
          <a:p>
            <a:pPr marL="0"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Bureau of Pension Advocate Lawyer or Dominion Command Legion </a:t>
            </a:r>
            <a:endParaRPr lang="en-US" sz="1400" dirty="0" smtClean="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Representative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Teleconference </a:t>
            </a:r>
            <a:r>
              <a:rPr lang="en-US" sz="1400" dirty="0">
                <a:latin typeface="Arial" panose="020B0604020202020204" pitchFamily="34" charset="0"/>
                <a:cs typeface="Arial" panose="020B0604020202020204" pitchFamily="34" charset="0"/>
              </a:rPr>
              <a:t>Hearing</a:t>
            </a:r>
            <a:r>
              <a:rPr lang="en-US" sz="1400" dirty="0" smtClean="0">
                <a:latin typeface="Arial" panose="020B0604020202020204" pitchFamily="34" charset="0"/>
                <a:cs typeface="Arial" panose="020B0604020202020204" pitchFamily="34" charset="0"/>
              </a:rPr>
              <a:t>;</a:t>
            </a:r>
          </a:p>
          <a:p>
            <a:pPr marL="0" indent="0">
              <a:buNone/>
            </a:pPr>
            <a:endParaRPr lang="en-US" sz="800" b="1" dirty="0" smtClean="0">
              <a:latin typeface="Arial" panose="020B0604020202020204" pitchFamily="34" charset="0"/>
              <a:cs typeface="Arial" panose="020B0604020202020204" pitchFamily="34" charset="0"/>
            </a:endParaRPr>
          </a:p>
          <a:p>
            <a:pPr>
              <a:buBlip>
                <a:blip r:embed="rId2"/>
              </a:buBlip>
            </a:pPr>
            <a:r>
              <a:rPr lang="en-US" sz="1400" b="1" dirty="0" smtClean="0">
                <a:latin typeface="Arial" panose="020B0604020202020204" pitchFamily="34" charset="0"/>
                <a:cs typeface="Arial" panose="020B0604020202020204" pitchFamily="34" charset="0"/>
              </a:rPr>
              <a:t>Supreme </a:t>
            </a:r>
            <a:r>
              <a:rPr lang="en-US" sz="1400" b="1" dirty="0">
                <a:latin typeface="Arial" panose="020B0604020202020204" pitchFamily="34" charset="0"/>
                <a:cs typeface="Arial" panose="020B0604020202020204" pitchFamily="34" charset="0"/>
              </a:rPr>
              <a:t>Court of </a:t>
            </a:r>
            <a:r>
              <a:rPr lang="en-US" sz="1400" b="1" dirty="0" smtClean="0">
                <a:latin typeface="Arial" panose="020B0604020202020204" pitchFamily="34" charset="0"/>
                <a:cs typeface="Arial" panose="020B0604020202020204" pitchFamily="34" charset="0"/>
              </a:rPr>
              <a:t>Canada</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 Applicant obtains legal representation at own expense</a:t>
            </a: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860324"/>
            <a:ext cx="2667000" cy="1997676"/>
          </a:xfrm>
          <a:prstGeom prst="rect">
            <a:avLst/>
          </a:prstGeom>
        </p:spPr>
      </p:pic>
    </p:spTree>
    <p:extLst>
      <p:ext uri="{BB962C8B-B14F-4D97-AF65-F5344CB8AC3E}">
        <p14:creationId xmlns:p14="http://schemas.microsoft.com/office/powerpoint/2010/main" val="111757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Programs offered through the Legion</a:t>
            </a:r>
            <a:endParaRPr lang="en-US" sz="3600" dirty="0"/>
          </a:p>
        </p:txBody>
      </p:sp>
      <p:sp>
        <p:nvSpPr>
          <p:cNvPr id="3" name="Content Placeholder 2"/>
          <p:cNvSpPr>
            <a:spLocks noGrp="1"/>
          </p:cNvSpPr>
          <p:nvPr>
            <p:ph idx="1"/>
          </p:nvPr>
        </p:nvSpPr>
        <p:spPr/>
        <p:txBody>
          <a:bodyPr>
            <a:normAutofit/>
          </a:bodyPr>
          <a:lstStyle/>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Assistance with VAC</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Financial assistance</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Mental Health and PTSD  </a:t>
            </a:r>
            <a:endParaRPr lang="en-US" sz="1400"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Homeless veterans</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Outreach and Visitation Initiative  </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VIP</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Support for families</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Support for Seniors</a:t>
            </a: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Funerals and Burials   </a:t>
            </a:r>
            <a:endParaRPr lang="en-US" sz="1400"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Poppy Fund Assistance</a:t>
            </a:r>
          </a:p>
          <a:p>
            <a:pPr>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1400" dirty="0" smtClean="0">
                <a:latin typeface="Arial" panose="020B0604020202020204" pitchFamily="34" charset="0"/>
                <a:cs typeface="Arial" panose="020B0604020202020204" pitchFamily="34" charset="0"/>
              </a:rPr>
              <a:t>Further explanation on some of theses programs</a:t>
            </a:r>
          </a:p>
          <a:p>
            <a:pPr>
              <a:buFont typeface="Wingdings" panose="05000000000000000000" pitchFamily="2" charset="2"/>
              <a:buChar char="ü"/>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0"/>
            <a:ext cx="2857500" cy="1600200"/>
          </a:xfrm>
          <a:prstGeom prst="rect">
            <a:avLst/>
          </a:prstGeom>
        </p:spPr>
      </p:pic>
    </p:spTree>
    <p:extLst>
      <p:ext uri="{BB962C8B-B14F-4D97-AF65-F5344CB8AC3E}">
        <p14:creationId xmlns:p14="http://schemas.microsoft.com/office/powerpoint/2010/main" val="245079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Financial assistance….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700" dirty="0">
                <a:latin typeface="Arial" panose="020B0604020202020204" pitchFamily="34" charset="0"/>
                <a:cs typeface="Arial" panose="020B0604020202020204" pitchFamily="34" charset="0"/>
              </a:rPr>
              <a:t>The Royal Canadian Legion provides financial assistance to serving and former Canadian Armed Forces members, RCMP, and their families who are in financial distress. Grants are available for food, heating, clothing, prescription medication, medical appliances and equipment, essential home repairs and emergency shelter or assistance. Smaller comforts can also be provided to Veterans and surviving spouses who are hospitalized.</a:t>
            </a:r>
          </a:p>
          <a:p>
            <a:pPr marL="0" indent="0">
              <a:buNone/>
            </a:pPr>
            <a:r>
              <a:rPr lang="en-US" sz="1700" dirty="0">
                <a:latin typeface="Arial" panose="020B0604020202020204" pitchFamily="34" charset="0"/>
                <a:cs typeface="Arial" panose="020B0604020202020204" pitchFamily="34" charset="0"/>
              </a:rPr>
              <a:t>Any Veteran or Veteran’s dependent in need of assistance is eligible to apply for financial aid from the Poppy Trust Fund, including:</a:t>
            </a:r>
          </a:p>
          <a:p>
            <a:pPr marL="0" indent="0">
              <a:buNone/>
            </a:pPr>
            <a:r>
              <a:rPr lang="en-US" sz="1700" dirty="0">
                <a:latin typeface="Arial" panose="020B0604020202020204" pitchFamily="34" charset="0"/>
                <a:cs typeface="Arial" panose="020B0604020202020204" pitchFamily="34" charset="0"/>
              </a:rPr>
              <a:t>Any person who is serving or who has </a:t>
            </a:r>
            <a:r>
              <a:rPr lang="en-US" sz="1700" dirty="0" smtClean="0">
                <a:latin typeface="Arial" panose="020B0604020202020204" pitchFamily="34" charset="0"/>
                <a:cs typeface="Arial" panose="020B0604020202020204" pitchFamily="34" charset="0"/>
              </a:rPr>
              <a:t>honorably </a:t>
            </a:r>
            <a:r>
              <a:rPr lang="en-US" sz="1700" dirty="0">
                <a:latin typeface="Arial" panose="020B0604020202020204" pitchFamily="34" charset="0"/>
                <a:cs typeface="Arial" panose="020B0604020202020204" pitchFamily="34" charset="0"/>
              </a:rPr>
              <a:t>served in the Canadian Armed Forces or the RCMP, as well as their dependents</a:t>
            </a:r>
          </a:p>
          <a:p>
            <a:pPr marL="0" indent="0">
              <a:buNone/>
            </a:pPr>
            <a:r>
              <a:rPr lang="en-US" sz="1700" dirty="0">
                <a:latin typeface="Arial" panose="020B0604020202020204" pitchFamily="34" charset="0"/>
                <a:cs typeface="Arial" panose="020B0604020202020204" pitchFamily="34" charset="0"/>
              </a:rPr>
              <a:t>Merchant Navy personnel who have been awarded campaign stars or decorations, as well as  their dependents</a:t>
            </a:r>
          </a:p>
          <a:p>
            <a:pPr marL="0" indent="0">
              <a:buNone/>
            </a:pPr>
            <a:r>
              <a:rPr lang="en-US" sz="1700" dirty="0">
                <a:latin typeface="Arial" panose="020B0604020202020204" pitchFamily="34" charset="0"/>
                <a:cs typeface="Arial" panose="020B0604020202020204" pitchFamily="34" charset="0"/>
              </a:rPr>
              <a:t>Ex-service personnel of Commonwealth countries and their dependents who reside in </a:t>
            </a:r>
            <a:r>
              <a:rPr lang="en-US" sz="1700" dirty="0" smtClean="0">
                <a:latin typeface="Arial" panose="020B0604020202020204" pitchFamily="34" charset="0"/>
                <a:cs typeface="Arial" panose="020B0604020202020204" pitchFamily="34" charset="0"/>
              </a:rPr>
              <a:t>Canada</a:t>
            </a:r>
            <a:endParaRPr lang="en-US" sz="1700" dirty="0">
              <a:latin typeface="Arial" panose="020B0604020202020204" pitchFamily="34" charset="0"/>
              <a:cs typeface="Arial" panose="020B0604020202020204" pitchFamily="34"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4301"/>
            <a:ext cx="9144000" cy="12668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82651"/>
            <a:ext cx="1371600" cy="1200150"/>
          </a:xfrm>
          <a:prstGeom prst="rect">
            <a:avLst/>
          </a:prstGeom>
        </p:spPr>
      </p:pic>
    </p:spTree>
    <p:extLst>
      <p:ext uri="{BB962C8B-B14F-4D97-AF65-F5344CB8AC3E}">
        <p14:creationId xmlns:p14="http://schemas.microsoft.com/office/powerpoint/2010/main" val="179176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Mental Health and Post-Traumatic Stress Disorder (PTSD)</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Mental illness is one of the most widespread health issues in Canada, and The Royal Canadian Legion is committed to ensuring Veterans and their families have access to the help and support they need</a:t>
            </a:r>
            <a:r>
              <a:rPr lang="en-US" sz="1800" dirty="0" smtClean="0">
                <a:latin typeface="Arial" panose="020B0604020202020204" pitchFamily="34" charset="0"/>
                <a:cs typeface="Arial" panose="020B0604020202020204" pitchFamily="34" charset="0"/>
              </a:rPr>
              <a:t>.</a:t>
            </a:r>
          </a:p>
          <a:p>
            <a:pPr marL="0" indent="0">
              <a:buNone/>
            </a:pPr>
            <a:endParaRPr lang="en-US" sz="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Immediate, emergency help is available:</a:t>
            </a:r>
          </a:p>
          <a:p>
            <a:r>
              <a:rPr lang="en-US" sz="1800" dirty="0">
                <a:latin typeface="Arial" panose="020B0604020202020204" pitchFamily="34" charset="0"/>
                <a:cs typeface="Arial" panose="020B0604020202020204" pitchFamily="34" charset="0"/>
              </a:rPr>
              <a:t>For an emergency or crisis situation, </a:t>
            </a:r>
            <a:r>
              <a:rPr lang="en-US" sz="1800" b="1" dirty="0">
                <a:latin typeface="Arial" panose="020B0604020202020204" pitchFamily="34" charset="0"/>
                <a:cs typeface="Arial" panose="020B0604020202020204" pitchFamily="34" charset="0"/>
              </a:rPr>
              <a:t>call 911.</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Call the crisis help line at </a:t>
            </a:r>
            <a:r>
              <a:rPr lang="en-US" sz="1800" b="1" dirty="0">
                <a:latin typeface="Arial" panose="020B0604020202020204" pitchFamily="34" charset="0"/>
                <a:cs typeface="Arial" panose="020B0604020202020204" pitchFamily="34" charset="0"/>
              </a:rPr>
              <a:t>1-800-268-7708</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is a 24-hour toll-free crisis help line offering short-term professional counselling and referral services.</a:t>
            </a:r>
          </a:p>
          <a:p>
            <a:pPr marL="0" indent="0">
              <a:buNone/>
            </a:pPr>
            <a:r>
              <a:rPr lang="en-US" sz="1800" dirty="0" smtClean="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476906"/>
            <a:ext cx="1678405"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697870"/>
            <a:ext cx="2143125" cy="2143125"/>
          </a:xfrm>
          <a:prstGeom prst="rect">
            <a:avLst/>
          </a:prstGeom>
        </p:spPr>
      </p:pic>
    </p:spTree>
    <p:extLst>
      <p:ext uri="{BB962C8B-B14F-4D97-AF65-F5344CB8AC3E}">
        <p14:creationId xmlns:p14="http://schemas.microsoft.com/office/powerpoint/2010/main" val="25211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low Solid Italic" panose="04030604020F02020D02" pitchFamily="82" charset="0"/>
              </a:rPr>
              <a:t>Medicinal Marijuana</a:t>
            </a:r>
            <a:endParaRPr lang="en-US" dirty="0">
              <a:latin typeface="Harlow Solid Italic" panose="04030604020F02020D02" pitchFamily="82" charset="0"/>
            </a:endParaRPr>
          </a:p>
        </p:txBody>
      </p:sp>
      <p:sp>
        <p:nvSpPr>
          <p:cNvPr id="3" name="Content Placeholder 2"/>
          <p:cNvSpPr>
            <a:spLocks noGrp="1"/>
          </p:cNvSpPr>
          <p:nvPr>
            <p:ph sz="half"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b="1" dirty="0"/>
              <a:t>Legalization and </a:t>
            </a:r>
            <a:r>
              <a:rPr lang="en-US" b="1" dirty="0" smtClean="0"/>
              <a:t>Regulation </a:t>
            </a:r>
            <a:r>
              <a:rPr lang="en-US" b="1" dirty="0"/>
              <a:t>of Cannabis</a:t>
            </a:r>
            <a:endParaRPr lang="en-US" dirty="0" smtClean="0"/>
          </a:p>
          <a:p>
            <a:pPr marL="0" indent="0">
              <a:buNone/>
            </a:pPr>
            <a:r>
              <a:rPr lang="en-US" sz="1400" dirty="0"/>
              <a:t>as recommended by the Task Force, the cannabis for medical purposes regime will continue to exist to provide access to individuals who have the authorization of their healthcare practitioner to use cannabis for medical purposes. The Task Force also recommended that the Government monitor and evaluate patients' reasonable access to cannabis for medical purposes during the implementation of the new law, and then evaluate the medical access framework within five years of implementation of the law, which the Government intends to do</a:t>
            </a:r>
            <a:r>
              <a:rPr lang="en-US" sz="1400" dirty="0" smtClean="0"/>
              <a:t>.</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1400" dirty="0" smtClean="0">
                <a:latin typeface="Arial" panose="020B0604020202020204" pitchFamily="34" charset="0"/>
                <a:cs typeface="Arial" panose="020B0604020202020204" pitchFamily="34" charset="0"/>
              </a:rPr>
              <a:t>Will be officially legalized in Canada in July 2018</a:t>
            </a:r>
            <a:endParaRPr lang="en-US" sz="1400" dirty="0">
              <a:latin typeface="Arial" panose="020B0604020202020204" pitchFamily="34" charset="0"/>
              <a:cs typeface="Arial" panose="020B0604020202020204" pitchFamily="34" charset="0"/>
            </a:endParaRPr>
          </a:p>
          <a:p>
            <a:pPr marL="0" indent="0">
              <a:buNone/>
            </a:pPr>
            <a:r>
              <a:rPr lang="en-US" sz="1800" b="1" dirty="0" smtClean="0">
                <a:solidFill>
                  <a:schemeClr val="accent1">
                    <a:lumMod val="50000"/>
                  </a:schemeClr>
                </a:solidFill>
                <a:latin typeface="Arial" panose="020B0604020202020204" pitchFamily="34" charset="0"/>
                <a:cs typeface="Arial" panose="020B0604020202020204" pitchFamily="34" charset="0"/>
              </a:rPr>
              <a:t>Info at www.Canada.ca</a:t>
            </a:r>
            <a:endParaRPr lang="en-US" sz="18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98" y="2283102"/>
            <a:ext cx="2580339" cy="14506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98" y="3962400"/>
            <a:ext cx="2619375" cy="1743075"/>
          </a:xfrm>
          <a:prstGeom prst="rect">
            <a:avLst/>
          </a:prstGeom>
        </p:spPr>
      </p:pic>
    </p:spTree>
    <p:extLst>
      <p:ext uri="{BB962C8B-B14F-4D97-AF65-F5344CB8AC3E}">
        <p14:creationId xmlns:p14="http://schemas.microsoft.com/office/powerpoint/2010/main" val="31823629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2"/>
          </p:nvPr>
        </p:nvSpPr>
        <p:spPr/>
        <p:txBody>
          <a:bodyPr/>
          <a:lstStyle/>
          <a:p>
            <a:r>
              <a:rPr lang="en-US" dirty="0" smtClean="0"/>
              <a:t> </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066800"/>
            <a:ext cx="3200400" cy="53949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329" y="762000"/>
            <a:ext cx="4748039" cy="609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905000"/>
            <a:ext cx="1733550" cy="26384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 y="4800600"/>
            <a:ext cx="2762250" cy="1657350"/>
          </a:xfrm>
          <a:prstGeom prst="rect">
            <a:avLst/>
          </a:prstGeom>
        </p:spPr>
      </p:pic>
    </p:spTree>
    <p:extLst>
      <p:ext uri="{BB962C8B-B14F-4D97-AF65-F5344CB8AC3E}">
        <p14:creationId xmlns:p14="http://schemas.microsoft.com/office/powerpoint/2010/main" val="2861986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anose="04020705040A02060702" pitchFamily="82" charset="0"/>
              </a:rPr>
              <a:t>Filling out the Claim Form</a:t>
            </a:r>
            <a:endParaRPr lang="en-US" dirty="0">
              <a:latin typeface="Algerian" panose="04020705040A02060702" pitchFamily="82" charset="0"/>
            </a:endParaRPr>
          </a:p>
        </p:txBody>
      </p:sp>
      <p:sp>
        <p:nvSpPr>
          <p:cNvPr id="3" name="Content Placeholder 2"/>
          <p:cNvSpPr>
            <a:spLocks noGrp="1"/>
          </p:cNvSpPr>
          <p:nvPr>
            <p:ph idx="1"/>
          </p:nvPr>
        </p:nvSpPr>
        <p:spPr>
          <a:xfrm>
            <a:off x="457200" y="1935480"/>
            <a:ext cx="8229600" cy="4770120"/>
          </a:xfrm>
        </p:spPr>
        <p:txBody>
          <a:bodyPr/>
          <a:lstStyle/>
          <a:p>
            <a:pPr>
              <a:buFont typeface="Courier New" panose="02070309020205020404" pitchFamily="49" charset="0"/>
              <a:buChar char="o"/>
            </a:pPr>
            <a:r>
              <a:rPr lang="en-US" sz="1600" b="1" dirty="0" smtClean="0">
                <a:latin typeface="Arial" panose="020B0604020202020204" pitchFamily="34" charset="0"/>
                <a:cs typeface="Arial" panose="020B0604020202020204" pitchFamily="34" charset="0"/>
              </a:rPr>
              <a:t>Filling out the claim form</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Block printing;</a:t>
            </a:r>
          </a:p>
          <a:p>
            <a:pPr marL="0" indent="0">
              <a:buNone/>
            </a:pPr>
            <a:r>
              <a:rPr lang="en-US" sz="1600" dirty="0" smtClean="0">
                <a:latin typeface="Arial" panose="020B0604020202020204" pitchFamily="34" charset="0"/>
                <a:cs typeface="Arial" panose="020B0604020202020204" pitchFamily="34" charset="0"/>
              </a:rPr>
              <a:t>     - Two signatures required;</a:t>
            </a:r>
          </a:p>
          <a:p>
            <a:pPr marL="0" indent="0">
              <a:buNone/>
            </a:pPr>
            <a:r>
              <a:rPr lang="en-US" sz="1600" dirty="0" smtClean="0">
                <a:latin typeface="Arial" panose="020B0604020202020204" pitchFamily="34" charset="0"/>
                <a:cs typeface="Arial" panose="020B0604020202020204" pitchFamily="34" charset="0"/>
              </a:rPr>
              <a:t>     - Date each signature;</a:t>
            </a:r>
          </a:p>
          <a:p>
            <a:pPr marL="0" indent="0">
              <a:buNone/>
            </a:pPr>
            <a:r>
              <a:rPr lang="en-US" sz="1600" dirty="0" smtClean="0">
                <a:latin typeface="Arial" panose="020B0604020202020204" pitchFamily="34" charset="0"/>
                <a:cs typeface="Arial" panose="020B0604020202020204" pitchFamily="34" charset="0"/>
              </a:rPr>
              <a:t>     - Requires service information.</a:t>
            </a:r>
          </a:p>
          <a:p>
            <a:pPr marL="0" indent="0">
              <a:buNone/>
            </a:pPr>
            <a:endParaRPr lang="en-US" sz="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600" b="1" dirty="0" smtClean="0">
                <a:latin typeface="Arial" panose="020B0604020202020204" pitchFamily="34" charset="0"/>
                <a:cs typeface="Arial" panose="020B0604020202020204" pitchFamily="34" charset="0"/>
              </a:rPr>
              <a:t>Particulars</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Ensure that all service dates are included;</a:t>
            </a:r>
          </a:p>
          <a:p>
            <a:pPr marL="0" indent="0">
              <a:buNone/>
            </a:pPr>
            <a:r>
              <a:rPr lang="en-US" sz="1600" dirty="0" smtClean="0">
                <a:latin typeface="Arial" panose="020B0604020202020204" pitchFamily="34" charset="0"/>
                <a:cs typeface="Arial" panose="020B0604020202020204" pitchFamily="34" charset="0"/>
              </a:rPr>
              <a:t>     - Regular force or reserve force choice;</a:t>
            </a:r>
          </a:p>
          <a:p>
            <a:pPr marL="0" indent="0">
              <a:buNone/>
            </a:pPr>
            <a:r>
              <a:rPr lang="en-US" sz="1600" dirty="0" smtClean="0">
                <a:latin typeface="Arial" panose="020B0604020202020204" pitchFamily="34" charset="0"/>
                <a:cs typeface="Arial" panose="020B0604020202020204" pitchFamily="34" charset="0"/>
              </a:rPr>
              <a:t>     - Enrollment date – release date;</a:t>
            </a:r>
          </a:p>
          <a:p>
            <a:pPr marL="0" indent="0">
              <a:buNone/>
            </a:pPr>
            <a:r>
              <a:rPr lang="en-US" sz="1600" dirty="0" smtClean="0">
                <a:latin typeface="Arial" panose="020B0604020202020204" pitchFamily="34" charset="0"/>
                <a:cs typeface="Arial" panose="020B0604020202020204" pitchFamily="34" charset="0"/>
              </a:rPr>
              <a:t>     - #8 as brief as possible;</a:t>
            </a:r>
          </a:p>
          <a:p>
            <a:pPr marL="0" indent="0">
              <a:buNone/>
            </a:pPr>
            <a:r>
              <a:rPr lang="en-US" sz="1600" dirty="0" smtClean="0">
                <a:latin typeface="Arial" panose="020B0604020202020204" pitchFamily="34" charset="0"/>
                <a:cs typeface="Arial" panose="020B0604020202020204" pitchFamily="34" charset="0"/>
              </a:rPr>
              <a:t>     - Ensure that Service Number is in Section 1 &amp; D on the form;</a:t>
            </a:r>
          </a:p>
          <a:p>
            <a:pPr marL="0" indent="0">
              <a:buNone/>
            </a:pPr>
            <a:r>
              <a:rPr lang="en-US" sz="1600" dirty="0" smtClean="0">
                <a:latin typeface="Arial" panose="020B0604020202020204" pitchFamily="34" charset="0"/>
                <a:cs typeface="Arial" panose="020B0604020202020204" pitchFamily="34" charset="0"/>
              </a:rPr>
              <a:t>     -Mail in the original with two </a:t>
            </a:r>
            <a:r>
              <a:rPr lang="en-US" sz="1600" dirty="0" err="1" smtClean="0">
                <a:latin typeface="Arial" panose="020B0604020202020204" pitchFamily="34" charset="0"/>
                <a:cs typeface="Arial" panose="020B0604020202020204" pitchFamily="34" charset="0"/>
              </a:rPr>
              <a:t>pueces</a:t>
            </a:r>
            <a:r>
              <a:rPr lang="en-US" sz="1600" dirty="0" smtClean="0">
                <a:latin typeface="Arial" panose="020B0604020202020204" pitchFamily="34" charset="0"/>
                <a:cs typeface="Arial" panose="020B0604020202020204" pitchFamily="34" charset="0"/>
              </a:rPr>
              <a:t> of ID centered on one page.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8330"/>
            <a:ext cx="9144000" cy="1266825"/>
          </a:xfrm>
          <a:prstGeom prst="rect">
            <a:avLst/>
          </a:prstGeom>
        </p:spPr>
      </p:pic>
    </p:spTree>
    <p:extLst>
      <p:ext uri="{BB962C8B-B14F-4D97-AF65-F5344CB8AC3E}">
        <p14:creationId xmlns:p14="http://schemas.microsoft.com/office/powerpoint/2010/main" val="1794898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946"/>
            <a:ext cx="9144000" cy="6248107"/>
          </a:xfrm>
          <a:prstGeom prst="rect">
            <a:avLst/>
          </a:prstGeom>
        </p:spPr>
      </p:pic>
    </p:spTree>
    <p:extLst>
      <p:ext uri="{BB962C8B-B14F-4D97-AF65-F5344CB8AC3E}">
        <p14:creationId xmlns:p14="http://schemas.microsoft.com/office/powerpoint/2010/main" val="74728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Harlow Solid Italic" panose="04030604020F02020D02" pitchFamily="82" charset="0"/>
              </a:rPr>
              <a:t>Agenda</a:t>
            </a:r>
            <a:endParaRPr lang="en-US" dirty="0">
              <a:latin typeface="Harlow Solid Italic" panose="04030604020F02020D02" pitchFamily="82" charset="0"/>
            </a:endParaRPr>
          </a:p>
        </p:txBody>
      </p:sp>
      <p:sp>
        <p:nvSpPr>
          <p:cNvPr id="3" name="Content Placeholder 2"/>
          <p:cNvSpPr>
            <a:spLocks noGrp="1"/>
          </p:cNvSpPr>
          <p:nvPr>
            <p:ph idx="1"/>
          </p:nvPr>
        </p:nvSpPr>
        <p:spPr>
          <a:xfrm>
            <a:off x="457200" y="1524000"/>
            <a:ext cx="8229600" cy="4800600"/>
          </a:xfrm>
        </p:spPr>
        <p:txBody>
          <a:bodyPr>
            <a:normAutofit fontScale="85000" lnSpcReduction="20000"/>
          </a:bodyPr>
          <a:lstStyle/>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Opening ritual</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Introduction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Agenda - Command </a:t>
            </a:r>
            <a:r>
              <a:rPr lang="en-US" sz="1600" dirty="0">
                <a:latin typeface="Arial" panose="020B0604020202020204" pitchFamily="34" charset="0"/>
                <a:cs typeface="Arial" panose="020B0604020202020204" pitchFamily="34" charset="0"/>
              </a:rPr>
              <a:t>S/O, Branch </a:t>
            </a:r>
            <a:r>
              <a:rPr lang="en-US" sz="1600" dirty="0" smtClean="0">
                <a:latin typeface="Arial" panose="020B0604020202020204" pitchFamily="34" charset="0"/>
                <a:cs typeface="Arial" panose="020B0604020202020204" pitchFamily="34" charset="0"/>
              </a:rPr>
              <a:t>S/O</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S/O </a:t>
            </a:r>
            <a:r>
              <a:rPr lang="en-US" sz="1600" dirty="0">
                <a:latin typeface="Arial" panose="020B0604020202020204" pitchFamily="34" charset="0"/>
                <a:cs typeface="Arial" panose="020B0604020202020204" pitchFamily="34" charset="0"/>
              </a:rPr>
              <a:t>H</a:t>
            </a:r>
            <a:r>
              <a:rPr lang="en-US" sz="1600" dirty="0" smtClean="0">
                <a:latin typeface="Arial" panose="020B0604020202020204" pitchFamily="34" charset="0"/>
                <a:cs typeface="Arial" panose="020B0604020202020204" pitchFamily="34" charset="0"/>
              </a:rPr>
              <a:t>andbook </a:t>
            </a:r>
            <a:r>
              <a:rPr lang="en-US" sz="1600" dirty="0">
                <a:latin typeface="Arial" panose="020B0604020202020204" pitchFamily="34" charset="0"/>
                <a:cs typeface="Arial" panose="020B0604020202020204" pitchFamily="34" charset="0"/>
              </a:rPr>
              <a:t>– Website </a:t>
            </a:r>
            <a:r>
              <a:rPr lang="en-US" sz="1600" dirty="0" smtClean="0">
                <a:solidFill>
                  <a:srgbClr val="FF0000"/>
                </a:solidFill>
                <a:latin typeface="Arial" panose="020B0604020202020204" pitchFamily="34" charset="0"/>
                <a:cs typeface="Arial" panose="020B0604020202020204" pitchFamily="34" charset="0"/>
              </a:rPr>
              <a:t>www.legion.ca</a:t>
            </a:r>
          </a:p>
          <a:p>
            <a:pPr lvl="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Role of Command S/O</a:t>
            </a:r>
          </a:p>
          <a:p>
            <a:pPr>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Role </a:t>
            </a:r>
            <a:r>
              <a:rPr lang="en-US" sz="1600" b="1" dirty="0">
                <a:latin typeface="Arial" panose="020B0604020202020204" pitchFamily="34" charset="0"/>
                <a:cs typeface="Arial" panose="020B0604020202020204" pitchFamily="34" charset="0"/>
              </a:rPr>
              <a:t>of Branch </a:t>
            </a:r>
            <a:r>
              <a:rPr lang="en-US" sz="1600" b="1" dirty="0" smtClean="0">
                <a:latin typeface="Arial" panose="020B0604020202020204" pitchFamily="34" charset="0"/>
                <a:cs typeface="Arial" panose="020B0604020202020204" pitchFamily="34" charset="0"/>
              </a:rPr>
              <a:t>S/O</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Terms </a:t>
            </a:r>
            <a:r>
              <a:rPr lang="en-US" sz="1600" dirty="0">
                <a:latin typeface="Arial" panose="020B0604020202020204" pitchFamily="34" charset="0"/>
                <a:cs typeface="Arial" panose="020B0604020202020204" pitchFamily="34" charset="0"/>
              </a:rPr>
              <a:t>of reference and Guide to Service Work</a:t>
            </a:r>
          </a:p>
          <a:p>
            <a:pP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Legion </a:t>
            </a:r>
            <a:r>
              <a:rPr lang="en-US" sz="1600" dirty="0">
                <a:latin typeface="Arial" panose="020B0604020202020204" pitchFamily="34" charset="0"/>
                <a:cs typeface="Arial" panose="020B0604020202020204" pitchFamily="34" charset="0"/>
              </a:rPr>
              <a:t>Service bureau </a:t>
            </a:r>
            <a:r>
              <a:rPr lang="en-US" sz="1600" dirty="0" smtClean="0">
                <a:latin typeface="Arial" panose="020B0604020202020204" pitchFamily="34" charset="0"/>
                <a:cs typeface="Arial" panose="020B0604020202020204" pitchFamily="34" charset="0"/>
              </a:rPr>
              <a:t>network</a:t>
            </a:r>
          </a:p>
          <a:p>
            <a:pPr lvl="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DVA </a:t>
            </a:r>
            <a:r>
              <a:rPr lang="en-US" sz="1600" b="1" dirty="0">
                <a:latin typeface="Arial" panose="020B0604020202020204" pitchFamily="34" charset="0"/>
                <a:cs typeface="Arial" panose="020B0604020202020204" pitchFamily="34" charset="0"/>
              </a:rPr>
              <a:t>- District </a:t>
            </a:r>
            <a:r>
              <a:rPr lang="en-US" sz="1600" b="1" dirty="0" smtClean="0">
                <a:latin typeface="Arial" panose="020B0604020202020204" pitchFamily="34" charset="0"/>
                <a:cs typeface="Arial" panose="020B0604020202020204" pitchFamily="34" charset="0"/>
              </a:rPr>
              <a:t>Office</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DVA Programs Listing</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Disability Benefits + application</a:t>
            </a:r>
            <a:endParaRPr lang="en-US" sz="1600"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Programs </a:t>
            </a:r>
            <a:r>
              <a:rPr lang="en-US" sz="1600" dirty="0">
                <a:latin typeface="Arial" panose="020B0604020202020204" pitchFamily="34" charset="0"/>
                <a:cs typeface="Arial" panose="020B0604020202020204" pitchFamily="34" charset="0"/>
              </a:rPr>
              <a:t>available through the Legion</a:t>
            </a:r>
          </a:p>
          <a:p>
            <a:pPr lvl="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Special </a:t>
            </a:r>
            <a:r>
              <a:rPr lang="en-US" sz="1600" b="1" dirty="0">
                <a:latin typeface="Arial" panose="020B0604020202020204" pitchFamily="34" charset="0"/>
                <a:cs typeface="Arial" panose="020B0604020202020204" pitchFamily="34" charset="0"/>
              </a:rPr>
              <a:t>Legion section </a:t>
            </a:r>
            <a:r>
              <a:rPr lang="en-US" sz="1600" b="1" dirty="0" smtClean="0">
                <a:latin typeface="Arial" panose="020B0604020202020204" pitchFamily="34" charset="0"/>
                <a:cs typeface="Arial" panose="020B0604020202020204" pitchFamily="34" charset="0"/>
              </a:rPr>
              <a:t>OSI </a:t>
            </a:r>
            <a:r>
              <a:rPr lang="en-US" sz="1600" b="1" dirty="0">
                <a:latin typeface="Arial" panose="020B0604020202020204" pitchFamily="34" charset="0"/>
                <a:cs typeface="Arial" panose="020B0604020202020204" pitchFamily="34" charset="0"/>
              </a:rPr>
              <a:t>+ New drug regulation (</a:t>
            </a:r>
            <a:r>
              <a:rPr lang="en-US" sz="1600" b="1" dirty="0" smtClean="0">
                <a:latin typeface="Arial" panose="020B0604020202020204" pitchFamily="34" charset="0"/>
                <a:cs typeface="Arial" panose="020B0604020202020204" pitchFamily="34" charset="0"/>
              </a:rPr>
              <a:t>Marijuana</a:t>
            </a:r>
            <a:r>
              <a:rPr lang="en-US" sz="1600" dirty="0" smtClean="0">
                <a:latin typeface="Arial" panose="020B0604020202020204" pitchFamily="34" charset="0"/>
                <a:cs typeface="Arial" panose="020B0604020202020204" pitchFamily="34" charset="0"/>
              </a:rPr>
              <a:t>)</a:t>
            </a:r>
          </a:p>
          <a:p>
            <a:pPr lvl="0">
              <a:buFont typeface="Wingdings" panose="05000000000000000000" pitchFamily="2" charset="2"/>
              <a:buChar char="Ø"/>
            </a:pPr>
            <a:r>
              <a:rPr lang="en-US" sz="1600" dirty="0">
                <a:latin typeface="Arial" panose="020B0604020202020204" pitchFamily="34" charset="0"/>
                <a:cs typeface="Arial" panose="020B0604020202020204" pitchFamily="34" charset="0"/>
              </a:rPr>
              <a:t>Legion Claim application</a:t>
            </a:r>
            <a:endParaRPr lang="en-US" sz="1600" dirty="0" smtClean="0">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Poppy Fund Request</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Benevolent Fund</a:t>
            </a:r>
          </a:p>
          <a:p>
            <a:pPr lvl="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Funerals &amp; Burials </a:t>
            </a:r>
            <a:endParaRPr lang="en-US" sz="1600"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VIP</a:t>
            </a:r>
          </a:p>
          <a:p>
            <a:pPr lvl="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Long Term Care</a:t>
            </a:r>
          </a:p>
          <a:p>
            <a:pPr>
              <a:buFont typeface="Wingdings" panose="05000000000000000000" pitchFamily="2" charset="2"/>
              <a:buChar char="Ø"/>
            </a:pPr>
            <a:r>
              <a:rPr lang="en-US" sz="1600" dirty="0">
                <a:latin typeface="Arial" panose="020B0604020202020204" pitchFamily="34" charset="0"/>
                <a:cs typeface="Arial" panose="020B0604020202020204" pitchFamily="34" charset="0"/>
              </a:rPr>
              <a:t>Finding Veterans on PEI </a:t>
            </a: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Community &amp; Youth</a:t>
            </a:r>
          </a:p>
          <a:p>
            <a:pPr lvl="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Contact Information</a:t>
            </a:r>
          </a:p>
          <a:p>
            <a:pP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Questions</a:t>
            </a:r>
            <a:endParaRPr lang="en-US" sz="16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267200"/>
            <a:ext cx="3000375" cy="1996613"/>
          </a:xfrm>
          <a:prstGeom prst="rect">
            <a:avLst/>
          </a:prstGeom>
        </p:spPr>
      </p:pic>
    </p:spTree>
    <p:extLst>
      <p:ext uri="{BB962C8B-B14F-4D97-AF65-F5344CB8AC3E}">
        <p14:creationId xmlns:p14="http://schemas.microsoft.com/office/powerpoint/2010/main" val="3175512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1143000"/>
          </a:xfrm>
        </p:spPr>
        <p:txBody>
          <a:bodyPr/>
          <a:lstStyle/>
          <a:p>
            <a:r>
              <a:rPr lang="en-US" dirty="0" smtClean="0">
                <a:latin typeface="Algerian" panose="04020705040A02060702" pitchFamily="82" charset="0"/>
              </a:rPr>
              <a:t>Identification Page</a:t>
            </a:r>
            <a:endParaRPr lang="en-US" dirty="0">
              <a:latin typeface="Algerian" panose="04020705040A02060702" pitchFamily="82" charset="0"/>
            </a:endParaRPr>
          </a:p>
        </p:txBody>
      </p:sp>
      <p:sp>
        <p:nvSpPr>
          <p:cNvPr id="3" name="Content Placeholder 2"/>
          <p:cNvSpPr>
            <a:spLocks noGrp="1"/>
          </p:cNvSpPr>
          <p:nvPr>
            <p:ph idx="1"/>
          </p:nvPr>
        </p:nvSpPr>
        <p:spPr>
          <a:xfrm>
            <a:off x="457200" y="1935480"/>
            <a:ext cx="8229600" cy="4693920"/>
          </a:xfrm>
        </p:spPr>
        <p:txBody>
          <a:bodyPr/>
          <a:lstStyle/>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Two pieces of ID centered on one page;</a:t>
            </a:r>
          </a:p>
          <a:p>
            <a:r>
              <a:rPr lang="en-US" sz="2000" dirty="0" smtClean="0">
                <a:latin typeface="Arial" panose="020B0604020202020204" pitchFamily="34" charset="0"/>
                <a:cs typeface="Arial" panose="020B0604020202020204" pitchFamily="34" charset="0"/>
              </a:rPr>
              <a:t>First one must be photo ID:</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Drivers license, passport, service ID, </a:t>
            </a:r>
            <a:r>
              <a:rPr lang="en-US" sz="2000" dirty="0" err="1" smtClean="0">
                <a:latin typeface="Arial" panose="020B0604020202020204" pitchFamily="34" charset="0"/>
                <a:cs typeface="Arial" panose="020B0604020202020204" pitchFamily="34" charset="0"/>
              </a:rPr>
              <a:t>etc</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Second ID can be:</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PEI Medical card, PEI ID card, or anything proving </a:t>
            </a:r>
          </a:p>
          <a:p>
            <a:pPr marL="0" indent="0">
              <a:buNone/>
            </a:pPr>
            <a:r>
              <a:rPr lang="en-US" sz="2000" dirty="0" smtClean="0">
                <a:latin typeface="Arial" panose="020B0604020202020204" pitchFamily="34" charset="0"/>
                <a:cs typeface="Arial" panose="020B0604020202020204" pitchFamily="34" charset="0"/>
              </a:rPr>
              <a:t>    who the applicant is.    </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If Power of Attorney is making application for applicant:</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copy of the notarized POA and ID must accompany </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Legion Claim Form.</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00"/>
            <a:ext cx="9144000" cy="1266825"/>
          </a:xfrm>
          <a:prstGeom prst="rect">
            <a:avLst/>
          </a:prstGeom>
        </p:spPr>
      </p:pic>
    </p:spTree>
    <p:extLst>
      <p:ext uri="{BB962C8B-B14F-4D97-AF65-F5344CB8AC3E}">
        <p14:creationId xmlns:p14="http://schemas.microsoft.com/office/powerpoint/2010/main" val="12468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Poppy Fund Request for Assistance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p:txBody>
          <a:bodyPr/>
          <a:lstStyle/>
          <a:p>
            <a:r>
              <a:rPr lang="en-US" dirty="0" smtClean="0"/>
              <a:t> </a:t>
            </a:r>
            <a:endParaRPr lang="en-US" dirty="0"/>
          </a:p>
        </p:txBody>
      </p:sp>
      <p:sp>
        <p:nvSpPr>
          <p:cNvPr id="4" name="Content Placeholder 3"/>
          <p:cNvSpPr>
            <a:spLocks noGrp="1"/>
          </p:cNvSpPr>
          <p:nvPr>
            <p:ph sz="half" idx="1"/>
          </p:nvPr>
        </p:nvSpPr>
        <p:spPr>
          <a:xfrm>
            <a:off x="3575050" y="762000"/>
            <a:ext cx="5111750" cy="5486400"/>
          </a:xfrm>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749269"/>
            <a:ext cx="4711908" cy="60866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267200"/>
            <a:ext cx="2652712" cy="19869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85" y="1828800"/>
            <a:ext cx="2705100" cy="1685925"/>
          </a:xfrm>
          <a:prstGeom prst="rect">
            <a:avLst/>
          </a:prstGeom>
        </p:spPr>
      </p:pic>
    </p:spTree>
    <p:extLst>
      <p:ext uri="{BB962C8B-B14F-4D97-AF65-F5344CB8AC3E}">
        <p14:creationId xmlns:p14="http://schemas.microsoft.com/office/powerpoint/2010/main" val="1940840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Benevolent Fund</a:t>
            </a:r>
            <a:endParaRPr lang="en-US" dirty="0"/>
          </a:p>
        </p:txBody>
      </p:sp>
      <p:sp>
        <p:nvSpPr>
          <p:cNvPr id="3" name="Content Placeholder 2"/>
          <p:cNvSpPr>
            <a:spLocks noGrp="1"/>
          </p:cNvSpPr>
          <p:nvPr>
            <p:ph sz="half" idx="1"/>
          </p:nvPr>
        </p:nvSpPr>
        <p:spPr>
          <a:xfrm>
            <a:off x="457200" y="1600201"/>
            <a:ext cx="4038600" cy="4267200"/>
          </a:xfrm>
        </p:spPr>
        <p:txBody>
          <a:bodyPr>
            <a:normAutofit lnSpcReduction="10000"/>
          </a:bodyPr>
          <a:lstStyle/>
          <a:p>
            <a:r>
              <a:rPr lang="en-US" sz="1400" dirty="0"/>
              <a:t>Providing Basic Emergency </a:t>
            </a:r>
            <a:r>
              <a:rPr lang="en-US" sz="1400" dirty="0" smtClean="0"/>
              <a:t>Assistance</a:t>
            </a:r>
          </a:p>
          <a:p>
            <a:pPr marL="0" indent="0">
              <a:buNone/>
            </a:pPr>
            <a:endParaRPr lang="en-US" sz="1400" dirty="0"/>
          </a:p>
          <a:p>
            <a:r>
              <a:rPr lang="en-US" sz="1400" dirty="0"/>
              <a:t>There are a number of Benevolent Funds which provide assistance to veterans, ex-service personnel and their </a:t>
            </a:r>
            <a:r>
              <a:rPr lang="en-US" sz="1400" dirty="0" smtClean="0"/>
              <a:t>dependents.</a:t>
            </a:r>
          </a:p>
          <a:p>
            <a:pPr marL="0" indent="0">
              <a:buNone/>
            </a:pPr>
            <a:endParaRPr lang="en-US" sz="1400" dirty="0"/>
          </a:p>
          <a:p>
            <a:r>
              <a:rPr lang="en-US" sz="1400" dirty="0"/>
              <a:t>Applications for Benevolent Fund assistance are made through a Veterans Affairs counsellor or your Provincial Service Officer</a:t>
            </a:r>
            <a:r>
              <a:rPr lang="en-US" sz="1400" dirty="0" smtClean="0"/>
              <a:t>.</a:t>
            </a:r>
          </a:p>
          <a:p>
            <a:endParaRPr lang="en-US" sz="1400" dirty="0"/>
          </a:p>
          <a:p>
            <a:r>
              <a:rPr lang="en-US" sz="1400" dirty="0"/>
              <a:t>The purpose of these funds is to provide emergency assistance, which is not otherwise available. Requests for assistance usually relate to the basic needs of food, shelter and medical care and the assistance is designed to be on a one time basis</a:t>
            </a:r>
            <a:r>
              <a:rPr lang="en-US" sz="1400" dirty="0" smtClean="0"/>
              <a: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Need to fill in  “VAC 1278” application</a:t>
            </a:r>
            <a:endParaRPr lang="en-US" sz="1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14987" y="1905000"/>
            <a:ext cx="2667000" cy="13892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657600"/>
            <a:ext cx="2619375"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91175"/>
            <a:ext cx="9144000" cy="1266825"/>
          </a:xfrm>
          <a:prstGeom prst="rect">
            <a:avLst/>
          </a:prstGeom>
        </p:spPr>
      </p:pic>
    </p:spTree>
    <p:extLst>
      <p:ext uri="{BB962C8B-B14F-4D97-AF65-F5344CB8AC3E}">
        <p14:creationId xmlns:p14="http://schemas.microsoft.com/office/powerpoint/2010/main" val="994595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latin typeface="Baskerville Old Face" panose="02020602080505020303" pitchFamily="18" charset="0"/>
              </a:rPr>
              <a:t>Benevolent Fund Application</a:t>
            </a:r>
            <a:endParaRPr lang="en-US" dirty="0">
              <a:latin typeface="Baskerville Old Face" panose="02020602080505020303"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1390" y="1295400"/>
            <a:ext cx="3889385" cy="50593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997" y="1295400"/>
            <a:ext cx="3871646" cy="5059363"/>
          </a:xfrm>
        </p:spPr>
      </p:pic>
    </p:spTree>
    <p:extLst>
      <p:ext uri="{BB962C8B-B14F-4D97-AF65-F5344CB8AC3E}">
        <p14:creationId xmlns:p14="http://schemas.microsoft.com/office/powerpoint/2010/main" val="1206253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the Street Behind</a:t>
            </a:r>
            <a:endParaRPr lang="en-US" dirty="0"/>
          </a:p>
        </p:txBody>
      </p:sp>
      <p:sp>
        <p:nvSpPr>
          <p:cNvPr id="3" name="Content Placeholder 2"/>
          <p:cNvSpPr>
            <a:spLocks noGrp="1"/>
          </p:cNvSpPr>
          <p:nvPr>
            <p:ph sz="half" idx="1"/>
          </p:nvPr>
        </p:nvSpPr>
        <p:spPr/>
        <p:txBody>
          <a:bodyPr>
            <a:normAutofit/>
          </a:bodyPr>
          <a:lstStyle/>
          <a:p>
            <a:r>
              <a:rPr lang="en-US" sz="1600" b="1" dirty="0">
                <a:latin typeface="Arial" panose="020B0604020202020204" pitchFamily="34" charset="0"/>
                <a:cs typeface="Arial" panose="020B0604020202020204" pitchFamily="34" charset="0"/>
              </a:rPr>
              <a:t>How we can help</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Trained Legion Command Service Officers can assist with the following:</a:t>
            </a:r>
          </a:p>
          <a:p>
            <a:r>
              <a:rPr lang="en-US" sz="1600" b="1" dirty="0">
                <a:latin typeface="Arial" panose="020B0604020202020204" pitchFamily="34" charset="0"/>
                <a:cs typeface="Arial" panose="020B0604020202020204" pitchFamily="34" charset="0"/>
              </a:rPr>
              <a:t>Finding suitable accommodation:</a:t>
            </a:r>
            <a:r>
              <a:rPr lang="en-US" sz="1600" dirty="0">
                <a:latin typeface="Arial" panose="020B0604020202020204" pitchFamily="34" charset="0"/>
                <a:cs typeface="Arial" panose="020B0604020202020204" pitchFamily="34" charset="0"/>
              </a:rPr>
              <a:t> Legion Provincial Commands work closely with Veterans Affairs Canada, shelters and community organizations to get Veterans off the street and into temporary and/or long term accommodations.</a:t>
            </a:r>
          </a:p>
          <a:p>
            <a:r>
              <a:rPr lang="en-US" sz="1600" b="1" dirty="0">
                <a:latin typeface="Arial" panose="020B0604020202020204" pitchFamily="34" charset="0"/>
                <a:cs typeface="Arial" panose="020B0604020202020204" pitchFamily="34" charset="0"/>
              </a:rPr>
              <a:t>Financial assistance:</a:t>
            </a:r>
            <a:r>
              <a:rPr lang="en-US" sz="1600" dirty="0">
                <a:latin typeface="Arial" panose="020B0604020202020204" pitchFamily="34" charset="0"/>
                <a:cs typeface="Arial" panose="020B0604020202020204" pitchFamily="34" charset="0"/>
              </a:rPr>
              <a:t> Through the Poppy Fund, housing support is provided through financial assistance for items such as first and last month’s rent, rental arrears and furnishings.</a:t>
            </a:r>
          </a:p>
          <a:p>
            <a:endParaRPr lang="en-US" sz="1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77451"/>
            <a:ext cx="4038600" cy="3120736"/>
          </a:xfrm>
        </p:spPr>
      </p:pic>
    </p:spTree>
    <p:extLst>
      <p:ext uri="{BB962C8B-B14F-4D97-AF65-F5344CB8AC3E}">
        <p14:creationId xmlns:p14="http://schemas.microsoft.com/office/powerpoint/2010/main" val="22043140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Arial" panose="020B0604020202020204" pitchFamily="34" charset="0"/>
                <a:cs typeface="Arial" panose="020B0604020202020204" pitchFamily="34" charset="0"/>
              </a:rPr>
              <a:t>Legion Sponsored Accommodations</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endParaRPr lang="en-US" sz="2000" dirty="0" smtClean="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Miscouche</a:t>
            </a:r>
            <a:r>
              <a:rPr lang="en-US" sz="2000" dirty="0" smtClean="0">
                <a:latin typeface="Arial" panose="020B0604020202020204" pitchFamily="34" charset="0"/>
                <a:cs typeface="Arial" panose="020B0604020202020204" pitchFamily="34" charset="0"/>
              </a:rPr>
              <a:t> #18 – Legion Senior Citizen Home (9)</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Montague #8 – Legion Senior Citizens Home (12)</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O’Leary #2 – O’Leary Legion Dev. Corp (16)</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North </a:t>
            </a:r>
            <a:r>
              <a:rPr lang="en-US" sz="2000" dirty="0" err="1" smtClean="0">
                <a:latin typeface="Arial" panose="020B0604020202020204" pitchFamily="34" charset="0"/>
                <a:cs typeface="Arial" panose="020B0604020202020204" pitchFamily="34" charset="0"/>
              </a:rPr>
              <a:t>Rustico</a:t>
            </a:r>
            <a:r>
              <a:rPr lang="en-US" sz="2000" dirty="0" smtClean="0">
                <a:latin typeface="Arial" panose="020B0604020202020204" pitchFamily="34" charset="0"/>
                <a:cs typeface="Arial" panose="020B0604020202020204" pitchFamily="34" charset="0"/>
              </a:rPr>
              <a:t> – Sunrise Lodge (6) as the Branch closed it doors the community took over its administration</a:t>
            </a:r>
            <a:endParaRPr lang="en-US" sz="2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0725" y="2818606"/>
            <a:ext cx="1733550" cy="2638425"/>
          </a:xfrm>
        </p:spPr>
      </p:pic>
    </p:spTree>
    <p:extLst>
      <p:ext uri="{BB962C8B-B14F-4D97-AF65-F5344CB8AC3E}">
        <p14:creationId xmlns:p14="http://schemas.microsoft.com/office/powerpoint/2010/main" val="3815628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Funerals and Burials </a:t>
            </a:r>
            <a:r>
              <a:rPr lang="en-US" dirty="0" err="1" smtClean="0"/>
              <a:t>Assitance</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29201" y="5181600"/>
            <a:ext cx="3377328" cy="1068463"/>
          </a:xfrm>
        </p:spPr>
      </p:pic>
      <p:sp>
        <p:nvSpPr>
          <p:cNvPr id="4" name="Content Placeholder 3"/>
          <p:cNvSpPr>
            <a:spLocks noGrp="1"/>
          </p:cNvSpPr>
          <p:nvPr>
            <p:ph sz="half" idx="2"/>
          </p:nvPr>
        </p:nvSpPr>
        <p:spPr/>
        <p:txBody>
          <a:bodyPr>
            <a:normAutofit/>
          </a:bodyPr>
          <a:lstStyle/>
          <a:p>
            <a:r>
              <a:rPr lang="en-US" sz="1800" dirty="0">
                <a:latin typeface="Arial" panose="020B0604020202020204" pitchFamily="34" charset="0"/>
                <a:cs typeface="Arial" panose="020B0604020202020204" pitchFamily="34" charset="0"/>
              </a:rPr>
              <a:t>The Veterans Affairs Canada Funeral and Burial Program ensures that eligible Veterans receive dignified funeral and burial services.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Last Post Fund (LPF), a non-profit organization, delivers the program on behalf of Veterans Affairs Canada. To be eligible for the program, Veterans must meet both military and financial criteria.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71600"/>
            <a:ext cx="4062846" cy="5257800"/>
          </a:xfrm>
          <a:prstGeom prst="rect">
            <a:avLst/>
          </a:prstGeom>
        </p:spPr>
      </p:pic>
    </p:spTree>
    <p:extLst>
      <p:ext uri="{BB962C8B-B14F-4D97-AF65-F5344CB8AC3E}">
        <p14:creationId xmlns:p14="http://schemas.microsoft.com/office/powerpoint/2010/main" val="151944115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err="1" smtClean="0"/>
              <a:t>Veterans</a:t>
            </a:r>
            <a:r>
              <a:rPr lang="fr-CA" dirty="0" smtClean="0"/>
              <a:t> Independence Program</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a:latin typeface="Arial" panose="020B0604020202020204" pitchFamily="34" charset="0"/>
                <a:cs typeface="Arial" panose="020B0604020202020204" pitchFamily="34" charset="0"/>
              </a:rPr>
              <a:t>The Veterans Independence Program (VIP) helps you remain independent and self-sufficient in your home and your community. Depending on your circumstances and health needs you may qualify for </a:t>
            </a:r>
            <a:r>
              <a:rPr lang="en-US" dirty="0" smtClean="0">
                <a:latin typeface="Arial" panose="020B0604020202020204" pitchFamily="34" charset="0"/>
                <a:cs typeface="Arial" panose="020B0604020202020204" pitchFamily="34" charset="0"/>
              </a:rPr>
              <a:t>financial </a:t>
            </a:r>
            <a:r>
              <a:rPr lang="en-US" dirty="0">
                <a:latin typeface="Arial" panose="020B0604020202020204" pitchFamily="34" charset="0"/>
                <a:cs typeface="Arial" panose="020B0604020202020204" pitchFamily="34" charset="0"/>
              </a:rPr>
              <a:t>assistance to obtain </a:t>
            </a:r>
            <a:r>
              <a:rPr lang="en-US" dirty="0" smtClean="0">
                <a:latin typeface="Arial" panose="020B0604020202020204" pitchFamily="34" charset="0"/>
                <a:cs typeface="Arial" panose="020B0604020202020204" pitchFamily="34" charset="0"/>
              </a:rPr>
              <a:t>services </a:t>
            </a:r>
            <a:r>
              <a:rPr lang="en-US" dirty="0">
                <a:latin typeface="Arial" panose="020B0604020202020204" pitchFamily="34" charset="0"/>
                <a:cs typeface="Arial" panose="020B0604020202020204" pitchFamily="34" charset="0"/>
              </a:rPr>
              <a:t>such as grounds maintenance; housekeeping; personal care; access to nutrition; health and support services provided by a health professional.</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24200" y="3190874"/>
            <a:ext cx="1202531" cy="9620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057400"/>
            <a:ext cx="1190625" cy="952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591619"/>
            <a:ext cx="2019300" cy="22669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2299" y="4419600"/>
            <a:ext cx="1152526" cy="922020"/>
          </a:xfrm>
          <a:prstGeom prst="rect">
            <a:avLst/>
          </a:prstGeom>
        </p:spPr>
      </p:pic>
    </p:spTree>
    <p:extLst>
      <p:ext uri="{BB962C8B-B14F-4D97-AF65-F5344CB8AC3E}">
        <p14:creationId xmlns:p14="http://schemas.microsoft.com/office/powerpoint/2010/main" val="25553942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effectLst>
                  <a:outerShdw blurRad="38100" dist="38100" dir="2700000" algn="tl">
                    <a:srgbClr val="000000">
                      <a:alpha val="43137"/>
                    </a:srgbClr>
                  </a:outerShdw>
                </a:effectLst>
              </a:rPr>
              <a:t>Outreach &amp; Visitation Initiative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76400"/>
            <a:ext cx="4038600" cy="4678525"/>
          </a:xfrm>
        </p:spPr>
        <p:txBody>
          <a:bodyPr>
            <a:normAutofit/>
          </a:bodyPr>
          <a:lstStyle/>
          <a:p>
            <a:pPr marL="0" indent="0" algn="just">
              <a:buNone/>
            </a:pPr>
            <a:r>
              <a:rPr lang="en-US" sz="1600" dirty="0">
                <a:latin typeface="Arial" panose="020B0604020202020204" pitchFamily="34" charset="0"/>
                <a:cs typeface="Arial" panose="020B0604020202020204" pitchFamily="34" charset="0"/>
              </a:rPr>
              <a:t>Veterans Affairs Canada (VAC) supports approximately 6,800 Veterans in almost 1,400 long-term care facilities. </a:t>
            </a:r>
            <a:endParaRPr lang="en-US" sz="1600" dirty="0" smtClean="0">
              <a:latin typeface="Arial" panose="020B0604020202020204" pitchFamily="34" charset="0"/>
              <a:cs typeface="Arial" panose="020B0604020202020204" pitchFamily="34" charset="0"/>
            </a:endParaRPr>
          </a:p>
          <a:p>
            <a:pPr marL="0" indent="0" algn="just">
              <a:buNone/>
            </a:pPr>
            <a:endParaRPr lang="en-US" sz="800" dirty="0" smtClean="0">
              <a:latin typeface="Arial" panose="020B0604020202020204" pitchFamily="34" charset="0"/>
              <a:cs typeface="Arial" panose="020B0604020202020204" pitchFamily="34" charset="0"/>
            </a:endParaRPr>
          </a:p>
          <a:p>
            <a:pPr marL="0" indent="0" algn="just">
              <a:buNone/>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Royal Canadian Legion delivers the Outreach and Visitation Initiative (OVI) on behalf of Veterans Affairs Canada. </a:t>
            </a:r>
            <a:endParaRPr lang="en-US" sz="1600" dirty="0" smtClean="0">
              <a:latin typeface="Arial" panose="020B0604020202020204" pitchFamily="34" charset="0"/>
              <a:cs typeface="Arial" panose="020B0604020202020204" pitchFamily="34" charset="0"/>
            </a:endParaRPr>
          </a:p>
          <a:p>
            <a:pPr marL="0" indent="0" algn="just">
              <a:buNone/>
            </a:pPr>
            <a:endParaRPr lang="en-US" sz="800" dirty="0" smtClean="0">
              <a:latin typeface="Arial" panose="020B0604020202020204" pitchFamily="34" charset="0"/>
              <a:cs typeface="Arial" panose="020B0604020202020204" pitchFamily="34" charset="0"/>
            </a:endParaRPr>
          </a:p>
          <a:p>
            <a:pPr marL="0" indent="0" algn="just">
              <a:buNone/>
            </a:pPr>
            <a:r>
              <a:rPr lang="en-US" sz="1600" dirty="0" smtClean="0">
                <a:latin typeface="Arial" panose="020B0604020202020204" pitchFamily="34" charset="0"/>
                <a:cs typeface="Arial" panose="020B0604020202020204" pitchFamily="34" charset="0"/>
              </a:rPr>
              <a:t>Through </a:t>
            </a:r>
            <a:r>
              <a:rPr lang="en-US" sz="1600" dirty="0">
                <a:latin typeface="Arial" panose="020B0604020202020204" pitchFamily="34" charset="0"/>
                <a:cs typeface="Arial" panose="020B0604020202020204" pitchFamily="34" charset="0"/>
              </a:rPr>
              <a:t>this partnership, the Legion facilitates face-to-face visits with these Veterans, providing them with an opportunity to have a social visit with a Legion volunteer and to raise concerns or identify needs that might be addressed by Veterans Affairs Canada. </a:t>
            </a:r>
            <a:endParaRPr lang="en-US" sz="1600" dirty="0" smtClean="0">
              <a:latin typeface="Arial" panose="020B0604020202020204" pitchFamily="34" charset="0"/>
              <a:cs typeface="Arial" panose="020B0604020202020204" pitchFamily="34" charset="0"/>
            </a:endParaRPr>
          </a:p>
          <a:p>
            <a:pPr marL="0" indent="0" algn="just">
              <a:buNone/>
            </a:pPr>
            <a:endParaRPr lang="en-US" sz="1600" dirty="0" smtClean="0">
              <a:latin typeface="Arial" panose="020B0604020202020204" pitchFamily="34" charset="0"/>
              <a:cs typeface="Arial" panose="020B0604020202020204" pitchFamily="34" charset="0"/>
            </a:endParaRPr>
          </a:p>
          <a:p>
            <a:pPr marL="0" indent="0" algn="just">
              <a:buNone/>
            </a:pPr>
            <a:r>
              <a:rPr lang="en-US" sz="1200" b="1" dirty="0" smtClean="0">
                <a:latin typeface="Arial" panose="020B0604020202020204" pitchFamily="34" charset="0"/>
                <a:cs typeface="Arial" panose="020B0604020202020204" pitchFamily="34" charset="0"/>
              </a:rPr>
              <a:t>Contact: Gary Foster – Project Coordinator</a:t>
            </a:r>
          </a:p>
          <a:p>
            <a:pPr marL="0" indent="0" algn="just">
              <a:buNone/>
            </a:pPr>
            <a:r>
              <a:rPr lang="en-US" sz="1200" b="1" dirty="0">
                <a:latin typeface="Arial" panose="020B0604020202020204" pitchFamily="34" charset="0"/>
                <a:cs typeface="Arial" panose="020B0604020202020204" pitchFamily="34" charset="0"/>
              </a:rPr>
              <a:t>Toll-free: </a:t>
            </a:r>
            <a:r>
              <a:rPr lang="en-US" sz="1200" b="1" dirty="0" smtClean="0">
                <a:latin typeface="Arial" panose="020B0604020202020204" pitchFamily="34" charset="0"/>
                <a:cs typeface="Arial" panose="020B0604020202020204" pitchFamily="34" charset="0"/>
              </a:rPr>
              <a:t>1-877-534-4666</a:t>
            </a:r>
          </a:p>
          <a:p>
            <a:pPr marL="0" indent="0" algn="just">
              <a:buNone/>
            </a:pPr>
            <a:r>
              <a:rPr lang="en-US" sz="1200" b="1" dirty="0" smtClean="0">
                <a:latin typeface="Arial" panose="020B0604020202020204" pitchFamily="34" charset="0"/>
                <a:cs typeface="Arial" panose="020B0604020202020204" pitchFamily="34" charset="0"/>
              </a:rPr>
              <a:t>E-mail gfoster@legion.ca</a:t>
            </a:r>
            <a:endParaRPr lang="en-US" sz="1200"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endParaRPr lang="en-US" sz="1400" dirty="0" smtClean="0">
              <a:latin typeface="Arial" panose="020B0604020202020204" pitchFamily="34" charset="0"/>
              <a:cs typeface="Arial" panose="020B0604020202020204" pitchFamily="34" charset="0"/>
            </a:endParaRPr>
          </a:p>
          <a:p>
            <a:pPr>
              <a:buBlip>
                <a:blip r:embed="rId2"/>
              </a:buBlip>
            </a:pPr>
            <a:r>
              <a:rPr lang="en-US" sz="1400" dirty="0" smtClean="0">
                <a:latin typeface="Arial" panose="020B0604020202020204" pitchFamily="34" charset="0"/>
                <a:cs typeface="Arial" panose="020B0604020202020204" pitchFamily="34" charset="0"/>
              </a:rPr>
              <a:t>You can become a volunteer for OVI……</a:t>
            </a:r>
          </a:p>
          <a:p>
            <a:pPr marL="0" indent="0">
              <a:buNone/>
            </a:pPr>
            <a:r>
              <a:rPr lang="en-US" sz="1400" dirty="0" smtClean="0">
                <a:latin typeface="Arial" panose="020B0604020202020204" pitchFamily="34" charset="0"/>
                <a:cs typeface="Arial" panose="020B0604020202020204" pitchFamily="34" charset="0"/>
              </a:rPr>
              <a:t>      Training is provided.</a:t>
            </a:r>
          </a:p>
          <a:p>
            <a:pPr marL="0" indent="0">
              <a:buNone/>
            </a:pPr>
            <a:endParaRPr lang="en-US"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5242686"/>
            <a:ext cx="19050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352800"/>
            <a:ext cx="2762250" cy="1657350"/>
          </a:xfrm>
          <a:prstGeom prst="rect">
            <a:avLst/>
          </a:prstGeom>
        </p:spPr>
      </p:pic>
    </p:spTree>
    <p:extLst>
      <p:ext uri="{BB962C8B-B14F-4D97-AF65-F5344CB8AC3E}">
        <p14:creationId xmlns:p14="http://schemas.microsoft.com/office/powerpoint/2010/main" val="2627697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Long Term Care Settings</a:t>
            </a:r>
            <a:endParaRPr lang="en-US" dirty="0"/>
          </a:p>
        </p:txBody>
      </p:sp>
      <p:sp>
        <p:nvSpPr>
          <p:cNvPr id="3" name="Content Placeholder 2"/>
          <p:cNvSpPr>
            <a:spLocks noGrp="1"/>
          </p:cNvSpPr>
          <p:nvPr>
            <p:ph idx="1"/>
          </p:nvPr>
        </p:nvSpPr>
        <p:spPr>
          <a:xfrm>
            <a:off x="457200" y="1752600"/>
            <a:ext cx="7772400" cy="4800600"/>
          </a:xfrm>
        </p:spPr>
        <p:txBody>
          <a:bodyPr>
            <a:normAutofit/>
          </a:bodyPr>
          <a:lstStyle/>
          <a:p>
            <a:pPr marL="0" indent="0" algn="ctr">
              <a:buNone/>
            </a:pPr>
            <a:endParaRPr lang="en-US" dirty="0" smtClean="0"/>
          </a:p>
          <a:p>
            <a:pPr marL="0" indent="0" algn="ctr">
              <a:buNone/>
            </a:pPr>
            <a:endParaRPr lang="en-US" dirty="0" smtClean="0"/>
          </a:p>
          <a:p>
            <a:pPr marL="0" indent="0" algn="ctr">
              <a:buNone/>
            </a:pPr>
            <a:endParaRPr lang="en-US" b="1" dirty="0" smtClean="0"/>
          </a:p>
          <a:p>
            <a:pPr marL="0" indent="0" algn="ctr">
              <a:buNone/>
            </a:pPr>
            <a:r>
              <a:rPr lang="en-US" b="1" dirty="0" smtClean="0"/>
              <a:t>LONG TERM CARE SETTING</a:t>
            </a:r>
          </a:p>
          <a:p>
            <a:pPr marL="0" indent="0">
              <a:buNone/>
            </a:pPr>
            <a:endParaRPr lang="en-US" sz="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Veterans may receive financial support for long term care in: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    - Contract beds </a:t>
            </a:r>
            <a:r>
              <a:rPr lang="en-US" sz="1600" dirty="0" smtClean="0">
                <a:latin typeface="Arial" panose="020B0604020202020204" pitchFamily="34" charset="0"/>
                <a:cs typeface="Arial" panose="020B0604020202020204" pitchFamily="34" charset="0"/>
              </a:rPr>
              <a:t>in facilities where VAC has agreements with the province,  </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health authority and/or facility for priority access to a designated number of beds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    - Community beds </a:t>
            </a:r>
            <a:r>
              <a:rPr lang="en-US" sz="1600" dirty="0" smtClean="0">
                <a:latin typeface="Arial" panose="020B0604020202020204" pitchFamily="34" charset="0"/>
                <a:cs typeface="Arial" panose="020B0604020202020204" pitchFamily="34" charset="0"/>
              </a:rPr>
              <a:t>in facilities operated by health authorities, private </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and not-for-profit </a:t>
            </a: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ectors that provide care to provincial residents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    - Departmental beds </a:t>
            </a:r>
            <a:r>
              <a:rPr lang="en-US" sz="1600" dirty="0" smtClean="0">
                <a:latin typeface="Arial" panose="020B0604020202020204" pitchFamily="34" charset="0"/>
                <a:cs typeface="Arial" panose="020B0604020202020204" pitchFamily="34" charset="0"/>
              </a:rPr>
              <a:t>at Ste. Anne’s Hospital</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828800"/>
            <a:ext cx="6821424" cy="14813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983637"/>
            <a:ext cx="1981200" cy="1854211"/>
          </a:xfrm>
          <a:prstGeom prst="rect">
            <a:avLst/>
          </a:prstGeom>
        </p:spPr>
      </p:pic>
    </p:spTree>
    <p:extLst>
      <p:ext uri="{BB962C8B-B14F-4D97-AF65-F5344CB8AC3E}">
        <p14:creationId xmlns:p14="http://schemas.microsoft.com/office/powerpoint/2010/main" val="1868779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3782" y="1920874"/>
            <a:ext cx="3606818" cy="4806173"/>
          </a:xfrm>
        </p:spPr>
      </p:pic>
      <p:sp>
        <p:nvSpPr>
          <p:cNvPr id="5" name="Content Placeholder 4"/>
          <p:cNvSpPr>
            <a:spLocks noGrp="1"/>
          </p:cNvSpPr>
          <p:nvPr>
            <p:ph sz="half" idx="1"/>
          </p:nvPr>
        </p:nvSpPr>
        <p:spPr>
          <a:xfrm>
            <a:off x="457200" y="1905000"/>
            <a:ext cx="4495800" cy="4800599"/>
          </a:xfrm>
        </p:spPr>
        <p:txBody>
          <a:bodyPr>
            <a:normAutofit/>
          </a:bodyPr>
          <a:lstStyle/>
          <a:p>
            <a:pPr marL="0" indent="0">
              <a:buNone/>
            </a:pPr>
            <a:r>
              <a:rPr lang="en-US" b="1" u="sng" dirty="0" smtClean="0">
                <a:latin typeface="Arial" panose="020B0604020202020204" pitchFamily="34" charset="0"/>
                <a:cs typeface="Arial" panose="020B0604020202020204" pitchFamily="34" charset="0"/>
              </a:rPr>
              <a:t>Provincial </a:t>
            </a:r>
            <a:r>
              <a:rPr lang="en-US" b="1" u="sng" dirty="0">
                <a:latin typeface="Arial" panose="020B0604020202020204" pitchFamily="34" charset="0"/>
                <a:cs typeface="Arial" panose="020B0604020202020204" pitchFamily="34" charset="0"/>
              </a:rPr>
              <a:t>Service Officer</a:t>
            </a:r>
          </a:p>
          <a:p>
            <a:r>
              <a:rPr lang="en-US" sz="2400" b="1" dirty="0" smtClean="0">
                <a:latin typeface="Arial" panose="020B0604020202020204" pitchFamily="34" charset="0"/>
                <a:cs typeface="Arial" panose="020B0604020202020204" pitchFamily="34" charset="0"/>
              </a:rPr>
              <a:t>Meaghan </a:t>
            </a:r>
            <a:r>
              <a:rPr lang="en-US" sz="2400" b="1" dirty="0" err="1">
                <a:latin typeface="Arial" panose="020B0604020202020204" pitchFamily="34" charset="0"/>
                <a:cs typeface="Arial" panose="020B0604020202020204" pitchFamily="34" charset="0"/>
              </a:rPr>
              <a:t>Rockman</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1st Thursday of each month – </a:t>
            </a:r>
          </a:p>
          <a:p>
            <a:pPr marL="0" indent="0">
              <a:buNone/>
            </a:pPr>
            <a:r>
              <a:rPr lang="en-US" sz="2400" b="1" dirty="0">
                <a:solidFill>
                  <a:schemeClr val="accent1">
                    <a:lumMod val="40000"/>
                    <a:lumOff val="60000"/>
                  </a:schemeClr>
                </a:solidFill>
                <a:latin typeface="Arial" panose="020B0604020202020204" pitchFamily="34" charset="0"/>
                <a:cs typeface="Arial" panose="020B0604020202020204" pitchFamily="34" charset="0"/>
              </a:rPr>
              <a:t>   G.R </a:t>
            </a:r>
            <a:r>
              <a:rPr lang="en-US" sz="2400" b="1" dirty="0" err="1">
                <a:solidFill>
                  <a:schemeClr val="accent1">
                    <a:lumMod val="40000"/>
                    <a:lumOff val="60000"/>
                  </a:schemeClr>
                </a:solidFill>
                <a:latin typeface="Arial" panose="020B0604020202020204" pitchFamily="34" charset="0"/>
                <a:cs typeface="Arial" panose="020B0604020202020204" pitchFamily="34" charset="0"/>
              </a:rPr>
              <a:t>Pearkes</a:t>
            </a:r>
            <a:r>
              <a:rPr lang="en-US" sz="2400" b="1" dirty="0">
                <a:solidFill>
                  <a:schemeClr val="accent1">
                    <a:lumMod val="40000"/>
                    <a:lumOff val="60000"/>
                  </a:schemeClr>
                </a:solidFill>
                <a:latin typeface="Arial" panose="020B0604020202020204" pitchFamily="34" charset="0"/>
                <a:cs typeface="Arial" panose="020B0604020202020204" pitchFamily="34" charset="0"/>
              </a:rPr>
              <a:t> VC </a:t>
            </a:r>
            <a:r>
              <a:rPr lang="en-US" sz="2400" b="1" dirty="0" smtClean="0">
                <a:solidFill>
                  <a:schemeClr val="accent1">
                    <a:lumMod val="40000"/>
                    <a:lumOff val="60000"/>
                  </a:schemeClr>
                </a:solidFill>
                <a:latin typeface="Arial" panose="020B0604020202020204" pitchFamily="34" charset="0"/>
                <a:cs typeface="Arial" panose="020B0604020202020204" pitchFamily="34" charset="0"/>
              </a:rPr>
              <a:t>Branch</a:t>
            </a:r>
          </a:p>
          <a:p>
            <a:pPr marL="0" indent="0">
              <a:buNone/>
            </a:pPr>
            <a:r>
              <a:rPr lang="en-US" sz="2400" b="1" dirty="0" smtClean="0">
                <a:solidFill>
                  <a:schemeClr val="accent1">
                    <a:lumMod val="40000"/>
                    <a:lumOff val="60000"/>
                  </a:schemeClr>
                </a:solidFill>
                <a:latin typeface="Arial" panose="020B0604020202020204" pitchFamily="34" charset="0"/>
                <a:cs typeface="Arial" panose="020B0604020202020204" pitchFamily="34" charset="0"/>
              </a:rPr>
              <a:t>   no.5 </a:t>
            </a:r>
            <a:r>
              <a:rPr lang="en-US" sz="2400" b="1" dirty="0" err="1">
                <a:solidFill>
                  <a:schemeClr val="accent1">
                    <a:lumMod val="40000"/>
                    <a:lumOff val="60000"/>
                  </a:schemeClr>
                </a:solidFill>
                <a:latin typeface="Arial" panose="020B0604020202020204" pitchFamily="34" charset="0"/>
                <a:cs typeface="Arial" panose="020B0604020202020204" pitchFamily="34" charset="0"/>
              </a:rPr>
              <a:t>Summerside</a:t>
            </a:r>
            <a:endParaRPr lang="en-US" sz="2400" b="1" dirty="0">
              <a:solidFill>
                <a:schemeClr val="accent1">
                  <a:lumMod val="40000"/>
                  <a:lumOff val="60000"/>
                </a:schemeClr>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Command office Monday, Wednesday and Thursday from 9:00am to </a:t>
            </a:r>
            <a:r>
              <a:rPr lang="en-US" sz="2000" dirty="0" smtClean="0">
                <a:latin typeface="Arial" panose="020B0604020202020204" pitchFamily="34" charset="0"/>
                <a:cs typeface="Arial" panose="020B0604020202020204" pitchFamily="34" charset="0"/>
              </a:rPr>
              <a:t>2:00pm</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Phone</a:t>
            </a:r>
            <a:r>
              <a:rPr lang="en-US" sz="2000" dirty="0">
                <a:latin typeface="Arial" panose="020B0604020202020204" pitchFamily="34" charset="0"/>
                <a:cs typeface="Arial" panose="020B0604020202020204" pitchFamily="34" charset="0"/>
              </a:rPr>
              <a:t>: 902-892-2161</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Fax</a:t>
            </a:r>
            <a:r>
              <a:rPr lang="en-US" sz="2000" dirty="0">
                <a:latin typeface="Arial" panose="020B0604020202020204" pitchFamily="34" charset="0"/>
                <a:cs typeface="Arial" panose="020B0604020202020204" pitchFamily="34" charset="0"/>
              </a:rPr>
              <a:t>: 902-368-8853</a:t>
            </a:r>
            <a:br>
              <a:rPr lang="en-US" sz="2000" dirty="0">
                <a:latin typeface="Arial" panose="020B0604020202020204" pitchFamily="34" charset="0"/>
                <a:cs typeface="Arial" panose="020B0604020202020204" pitchFamily="34" charset="0"/>
              </a:rPr>
            </a:br>
            <a:r>
              <a:rPr lang="en-US" sz="2000" dirty="0" smtClean="0"/>
              <a:t>e-mail</a:t>
            </a:r>
            <a:r>
              <a:rPr lang="en-US" dirty="0" smtClean="0"/>
              <a:t> </a:t>
            </a:r>
            <a:r>
              <a:rPr lang="en-US" sz="1600" dirty="0" smtClean="0">
                <a:solidFill>
                  <a:srgbClr val="FF0000"/>
                </a:solidFill>
              </a:rPr>
              <a:t>royalcanadianlegion@pei.aibn.com</a:t>
            </a:r>
            <a:endParaRPr lang="en-US" sz="1600"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817"/>
            <a:ext cx="9144000" cy="1266825"/>
          </a:xfrm>
          <a:prstGeom prst="rect">
            <a:avLst/>
          </a:prstGeom>
        </p:spPr>
      </p:pic>
    </p:spTree>
    <p:extLst>
      <p:ext uri="{BB962C8B-B14F-4D97-AF65-F5344CB8AC3E}">
        <p14:creationId xmlns:p14="http://schemas.microsoft.com/office/powerpoint/2010/main" val="285123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Program Eligibility</a:t>
            </a:r>
            <a:endParaRPr lang="en-US" dirty="0"/>
          </a:p>
        </p:txBody>
      </p:sp>
      <p:sp>
        <p:nvSpPr>
          <p:cNvPr id="3" name="Content Placeholder 2"/>
          <p:cNvSpPr>
            <a:spLocks noGrp="1"/>
          </p:cNvSpPr>
          <p:nvPr>
            <p:ph idx="1"/>
          </p:nvPr>
        </p:nvSpPr>
        <p:spPr>
          <a:xfrm>
            <a:off x="457200" y="1524000"/>
            <a:ext cx="7772400" cy="5029200"/>
          </a:xfrm>
        </p:spPr>
        <p:txBody>
          <a:bodyPr>
            <a:normAutofit fontScale="70000" lnSpcReduction="20000"/>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smtClean="0"/>
          </a:p>
          <a:p>
            <a:pPr marL="0" indent="0" algn="ctr">
              <a:buNone/>
            </a:pPr>
            <a:endParaRPr lang="en-US" b="1" dirty="0"/>
          </a:p>
          <a:p>
            <a:pPr marL="0" indent="0" algn="ctr">
              <a:buNone/>
            </a:pPr>
            <a:endParaRPr lang="en-US" sz="1300" b="1" dirty="0" smtClean="0"/>
          </a:p>
          <a:p>
            <a:pPr marL="0" indent="0" algn="ctr">
              <a:buNone/>
            </a:pPr>
            <a:r>
              <a:rPr lang="en-US" b="1" dirty="0" smtClean="0"/>
              <a:t>Program Eligibility</a:t>
            </a:r>
          </a:p>
          <a:p>
            <a:pPr marL="0" indent="0">
              <a:buNone/>
            </a:pPr>
            <a:endParaRPr lang="en-US" sz="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smtClean="0">
                <a:latin typeface="Arial" panose="020B0604020202020204" pitchFamily="34" charset="0"/>
                <a:cs typeface="Arial" panose="020B0604020202020204" pitchFamily="34" charset="0"/>
              </a:rPr>
              <a:t>VAC contributes to the cost of care if specific criteria are met, including the type and location of military service, income, and whether the need for care is linked to a service–related disability.</a:t>
            </a:r>
          </a:p>
          <a:p>
            <a:pPr>
              <a:buFont typeface="Wingdings" panose="05000000000000000000" pitchFamily="2" charset="2"/>
              <a:buChar char="q"/>
            </a:pPr>
            <a:endParaRPr lang="en-US"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smtClean="0">
                <a:latin typeface="Arial" panose="020B0604020202020204" pitchFamily="34" charset="0"/>
                <a:cs typeface="Arial" panose="020B0604020202020204" pitchFamily="34" charset="0"/>
              </a:rPr>
              <a:t>Veterans eligible for care in a contract, community or departmental bed include:</a:t>
            </a:r>
          </a:p>
          <a:p>
            <a:pPr marL="0" indent="0">
              <a:buNone/>
            </a:pPr>
            <a:r>
              <a:rPr lang="en-US" sz="1800" dirty="0" smtClean="0">
                <a:latin typeface="Arial" panose="020B0604020202020204" pitchFamily="34" charset="0"/>
                <a:cs typeface="Arial" panose="020B0604020202020204" pitchFamily="34" charset="0"/>
              </a:rPr>
              <a:t>     -War Veterans who served overseas, are income qualified, or are receiving a </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disability pension</a:t>
            </a:r>
          </a:p>
          <a:p>
            <a:pPr marL="0" indent="0">
              <a:buNone/>
            </a:pPr>
            <a:r>
              <a:rPr lang="en-US" sz="1800" dirty="0" smtClean="0">
                <a:latin typeface="Arial" panose="020B0604020202020204" pitchFamily="34" charset="0"/>
                <a:cs typeface="Arial" panose="020B0604020202020204" pitchFamily="34" charset="0"/>
              </a:rPr>
              <a:t>     - Allied Veterans whose needs cannot be met in community beds</a:t>
            </a:r>
          </a:p>
          <a:p>
            <a:pPr marL="0" indent="0">
              <a:buNone/>
            </a:pPr>
            <a:endParaRPr lang="en-US"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smtClean="0">
                <a:latin typeface="Arial" panose="020B0604020202020204" pitchFamily="34" charset="0"/>
                <a:cs typeface="Arial" panose="020B0604020202020204" pitchFamily="34" charset="0"/>
              </a:rPr>
              <a:t>Veterans eligible for care in a community bed only include:</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 War Veterans who served in Canada only</a:t>
            </a:r>
          </a:p>
          <a:p>
            <a:pPr marL="0" indent="0">
              <a:buNone/>
            </a:pPr>
            <a:r>
              <a:rPr lang="en-US" sz="1800" dirty="0" smtClean="0">
                <a:latin typeface="Arial" panose="020B0604020202020204" pitchFamily="34" charset="0"/>
                <a:cs typeface="Arial" panose="020B0604020202020204" pitchFamily="34" charset="0"/>
              </a:rPr>
              <a:t>      - Allied Veterans</a:t>
            </a: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 Canadian Forces Veterans who need care because of a disability from an injury or  </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illness related to military service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38" y="1600200"/>
            <a:ext cx="6821424" cy="1481328"/>
          </a:xfrm>
          <a:prstGeom prst="rect">
            <a:avLst/>
          </a:prstGeom>
        </p:spPr>
      </p:pic>
    </p:spTree>
    <p:extLst>
      <p:ext uri="{BB962C8B-B14F-4D97-AF65-F5344CB8AC3E}">
        <p14:creationId xmlns:p14="http://schemas.microsoft.com/office/powerpoint/2010/main" val="4179214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How does it work?</a:t>
            </a:r>
            <a:endParaRPr lang="en-US" dirty="0"/>
          </a:p>
        </p:txBody>
      </p:sp>
      <p:sp>
        <p:nvSpPr>
          <p:cNvPr id="3" name="Content Placeholder 2"/>
          <p:cNvSpPr>
            <a:spLocks noGrp="1"/>
          </p:cNvSpPr>
          <p:nvPr>
            <p:ph idx="1"/>
          </p:nvPr>
        </p:nvSpPr>
        <p:spPr>
          <a:xfrm>
            <a:off x="457200" y="1524000"/>
            <a:ext cx="7772400" cy="5029200"/>
          </a:xfrm>
        </p:spPr>
        <p:txBody>
          <a:bodyPr>
            <a:normAutofit/>
          </a:bodyPr>
          <a:lstStyle/>
          <a:p>
            <a:pPr marL="0" indent="0" algn="ctr">
              <a:buNone/>
            </a:pPr>
            <a:endParaRPr lang="en-US" sz="800" b="1" dirty="0" smtClean="0"/>
          </a:p>
          <a:p>
            <a:pPr marL="0" indent="0" algn="ctr">
              <a:buNone/>
            </a:pPr>
            <a:endParaRPr lang="en-US" b="1" dirty="0"/>
          </a:p>
          <a:p>
            <a:pPr marL="0" indent="0" algn="ctr">
              <a:buNone/>
            </a:pPr>
            <a:endParaRPr lang="en-US" sz="1300" b="1" dirty="0" smtClean="0"/>
          </a:p>
          <a:p>
            <a:pPr marL="0" indent="0" algn="ctr">
              <a:buNone/>
            </a:pPr>
            <a:endParaRPr lang="en-US" sz="1300" b="1" dirty="0" smtClean="0"/>
          </a:p>
          <a:p>
            <a:pPr marL="0" indent="0" algn="ctr">
              <a:buNone/>
            </a:pPr>
            <a:r>
              <a:rPr lang="en-US" b="1" dirty="0" smtClean="0"/>
              <a:t>How does it work?</a:t>
            </a:r>
          </a:p>
          <a:p>
            <a:pPr marL="0" indent="0">
              <a:buNone/>
            </a:pPr>
            <a:endParaRPr lang="en-US" sz="8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The delivery of long term care is a provincial/territorial responsibility</a:t>
            </a:r>
          </a:p>
          <a:p>
            <a:pPr>
              <a:buFont typeface="Wingdings" panose="05000000000000000000" pitchFamily="2" charset="2"/>
              <a:buChar char="q"/>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The assessment and placement process to access most long term care facilities is managed by provincial / regional / local health authorities</a:t>
            </a:r>
          </a:p>
          <a:p>
            <a:pPr>
              <a:buFont typeface="Wingdings" panose="05000000000000000000" pitchFamily="2" charset="2"/>
              <a:buChar char="q"/>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If a veteran needs long term care, VAC can contribute to the cost of care if the veteran meets certain criteria (e.g. military service, income eligibility, </a:t>
            </a:r>
            <a:r>
              <a:rPr lang="en-US" sz="1600" dirty="0" err="1" smtClean="0">
                <a:latin typeface="Arial" panose="020B0604020202020204" pitchFamily="34" charset="0"/>
                <a:cs typeface="Arial" panose="020B0604020202020204" pitchFamily="34" charset="0"/>
              </a:rPr>
              <a:t>etc</a:t>
            </a:r>
            <a:r>
              <a:rPr lang="en-US" sz="1600" dirty="0" smtClean="0">
                <a:latin typeface="Arial" panose="020B0604020202020204" pitchFamily="34" charset="0"/>
                <a:cs typeface="Arial" panose="020B0604020202020204" pitchFamily="34" charset="0"/>
              </a:rPr>
              <a:t>)</a:t>
            </a:r>
          </a:p>
          <a:p>
            <a:pPr>
              <a:buFont typeface="Wingdings" panose="05000000000000000000" pitchFamily="2" charset="2"/>
              <a:buChar char="q"/>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If a facility is full, a Veteran may be placed on a waitlist or given other placement options</a:t>
            </a:r>
          </a:p>
          <a:p>
            <a:pPr>
              <a:buFont typeface="Wingdings" panose="05000000000000000000" pitchFamily="2" charset="2"/>
              <a:buChar char="q"/>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With home care services and support available from the Veterans Independence Program, many Veterans remain independent at home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95400"/>
            <a:ext cx="6821424" cy="1481328"/>
          </a:xfrm>
          <a:prstGeom prst="rect">
            <a:avLst/>
          </a:prstGeom>
        </p:spPr>
      </p:pic>
    </p:spTree>
    <p:extLst>
      <p:ext uri="{BB962C8B-B14F-4D97-AF65-F5344CB8AC3E}">
        <p14:creationId xmlns:p14="http://schemas.microsoft.com/office/powerpoint/2010/main" val="717016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Current Situation</a:t>
            </a:r>
            <a:endParaRPr lang="en-US" dirty="0"/>
          </a:p>
        </p:txBody>
      </p:sp>
      <p:sp>
        <p:nvSpPr>
          <p:cNvPr id="3" name="Content Placeholder 2"/>
          <p:cNvSpPr>
            <a:spLocks noGrp="1"/>
          </p:cNvSpPr>
          <p:nvPr>
            <p:ph idx="1"/>
          </p:nvPr>
        </p:nvSpPr>
        <p:spPr>
          <a:xfrm>
            <a:off x="457200" y="1676400"/>
            <a:ext cx="8229600" cy="4648200"/>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sz="1600" b="1" dirty="0" smtClean="0">
                <a:latin typeface="Arial" panose="020B0604020202020204" pitchFamily="34" charset="0"/>
                <a:cs typeface="Arial" panose="020B0604020202020204" pitchFamily="34" charset="0"/>
              </a:rPr>
              <a:t>Current Situation</a:t>
            </a:r>
          </a:p>
          <a:p>
            <a:pPr marL="0" indent="0" algn="ctr">
              <a:buNone/>
            </a:pPr>
            <a:endParaRPr lang="en-US" sz="800" b="1" dirty="0" smtClean="0">
              <a:latin typeface="Arial" panose="020B0604020202020204" pitchFamily="34" charset="0"/>
              <a:cs typeface="Arial" panose="020B0604020202020204" pitchFamily="34" charset="0"/>
            </a:endParaRPr>
          </a:p>
          <a:p>
            <a:pPr>
              <a:buBlip>
                <a:blip r:embed="rId2"/>
              </a:buBlip>
            </a:pPr>
            <a:r>
              <a:rPr lang="en-US" sz="1600" dirty="0" smtClean="0">
                <a:latin typeface="Arial" panose="020B0604020202020204" pitchFamily="34" charset="0"/>
                <a:cs typeface="Arial" panose="020B0604020202020204" pitchFamily="34" charset="0"/>
              </a:rPr>
              <a:t>9,423 Veteran clients are in long term care in Canada</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- 2,697 Veterans in </a:t>
            </a:r>
            <a:r>
              <a:rPr lang="en-US" sz="1600" i="1" dirty="0" smtClean="0">
                <a:latin typeface="Arial" panose="020B0604020202020204" pitchFamily="34" charset="0"/>
                <a:cs typeface="Arial" panose="020B0604020202020204" pitchFamily="34" charset="0"/>
              </a:rPr>
              <a:t>contract</a:t>
            </a:r>
            <a:r>
              <a:rPr lang="en-US" sz="1600" dirty="0" smtClean="0">
                <a:latin typeface="Arial" panose="020B0604020202020204" pitchFamily="34" charset="0"/>
                <a:cs typeface="Arial" panose="020B0604020202020204" pitchFamily="34" charset="0"/>
              </a:rPr>
              <a:t> beds</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- 6,322 Veterans in </a:t>
            </a:r>
            <a:r>
              <a:rPr lang="en-US" sz="1600" i="1" dirty="0">
                <a:latin typeface="Arial" panose="020B0604020202020204" pitchFamily="34" charset="0"/>
                <a:cs typeface="Arial" panose="020B0604020202020204" pitchFamily="34" charset="0"/>
              </a:rPr>
              <a:t>c</a:t>
            </a:r>
            <a:r>
              <a:rPr lang="en-US" sz="1600" i="1" dirty="0" smtClean="0">
                <a:latin typeface="Arial" panose="020B0604020202020204" pitchFamily="34" charset="0"/>
                <a:cs typeface="Arial" panose="020B0604020202020204" pitchFamily="34" charset="0"/>
              </a:rPr>
              <a:t>ommunity</a:t>
            </a:r>
            <a:r>
              <a:rPr lang="en-US" sz="1600" dirty="0" smtClean="0">
                <a:latin typeface="Arial" panose="020B0604020202020204" pitchFamily="34" charset="0"/>
                <a:cs typeface="Arial" panose="020B0604020202020204" pitchFamily="34" charset="0"/>
              </a:rPr>
              <a:t> beds</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- 404 Veterans in </a:t>
            </a:r>
            <a:r>
              <a:rPr lang="en-US" sz="1600" i="1" dirty="0" smtClean="0">
                <a:latin typeface="Arial" panose="020B0604020202020204" pitchFamily="34" charset="0"/>
                <a:cs typeface="Arial" panose="020B0604020202020204" pitchFamily="34" charset="0"/>
              </a:rPr>
              <a:t>Ste. Anne’s Hospital</a:t>
            </a:r>
          </a:p>
          <a:p>
            <a:pPr marL="0" indent="0">
              <a:buNone/>
            </a:pPr>
            <a:endParaRPr lang="en-US" sz="1600" dirty="0">
              <a:latin typeface="Arial" panose="020B0604020202020204" pitchFamily="34" charset="0"/>
              <a:cs typeface="Arial" panose="020B0604020202020204" pitchFamily="34" charset="0"/>
            </a:endParaRPr>
          </a:p>
          <a:p>
            <a:pPr>
              <a:buBlip>
                <a:blip r:embed="rId2"/>
              </a:buBlip>
            </a:pPr>
            <a:r>
              <a:rPr lang="en-US" sz="1600" dirty="0" smtClean="0">
                <a:latin typeface="Arial" panose="020B0604020202020204" pitchFamily="34" charset="0"/>
                <a:cs typeface="Arial" panose="020B0604020202020204" pitchFamily="34" charset="0"/>
              </a:rPr>
              <a:t>Veterans are in contact beds in 159 facilities and in community beds in approximately 1,750 facilities across the country.</a:t>
            </a:r>
          </a:p>
          <a:p>
            <a:pPr>
              <a:buBlip>
                <a:blip r:embed="rId2"/>
              </a:buBlip>
            </a:pPr>
            <a:r>
              <a:rPr lang="en-US" sz="1600" dirty="0" smtClean="0">
                <a:latin typeface="Arial" panose="020B0604020202020204" pitchFamily="34" charset="0"/>
                <a:cs typeface="Arial" panose="020B0604020202020204" pitchFamily="34" charset="0"/>
              </a:rPr>
              <a:t>Most Veterans prefer to access community beds in facilities close to family, friends and other social support.</a:t>
            </a:r>
          </a:p>
          <a:p>
            <a:pPr>
              <a:buBlip>
                <a:blip r:embed="rId2"/>
              </a:buBlip>
            </a:pPr>
            <a:endParaRPr lang="en-US" sz="1600" dirty="0">
              <a:latin typeface="Arial" panose="020B0604020202020204" pitchFamily="34" charset="0"/>
              <a:cs typeface="Arial" panose="020B0604020202020204" pitchFamily="34" charset="0"/>
            </a:endParaRPr>
          </a:p>
          <a:p>
            <a:pPr>
              <a:buBlip>
                <a:blip r:embed="rId2"/>
              </a:buBlip>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47800"/>
            <a:ext cx="6821424" cy="1481328"/>
          </a:xfrm>
          <a:prstGeom prst="rect">
            <a:avLst/>
          </a:prstGeom>
        </p:spPr>
      </p:pic>
    </p:spTree>
    <p:extLst>
      <p:ext uri="{BB962C8B-B14F-4D97-AF65-F5344CB8AC3E}">
        <p14:creationId xmlns:p14="http://schemas.microsoft.com/office/powerpoint/2010/main" val="1492440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3712"/>
          </a:xfrm>
        </p:spPr>
        <p:txBody>
          <a:bodyPr>
            <a:normAutofit fontScale="90000"/>
          </a:bodyPr>
          <a:lstStyle/>
          <a:p>
            <a:r>
              <a:rPr lang="en-US" b="1" dirty="0" smtClean="0">
                <a:latin typeface="Arial" panose="020B0604020202020204" pitchFamily="34" charset="0"/>
                <a:cs typeface="Arial" panose="020B0604020202020204" pitchFamily="34" charset="0"/>
              </a:rPr>
              <a:t>Community &amp; Youth</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447800"/>
            <a:ext cx="4038600" cy="4892040"/>
          </a:xfrm>
        </p:spPr>
        <p:txBody>
          <a:bodyPr>
            <a:normAutofit fontScale="92500"/>
          </a:bodyPr>
          <a:lstStyle/>
          <a:p>
            <a:pPr marL="0" indent="0">
              <a:buNone/>
            </a:pPr>
            <a:r>
              <a:rPr lang="en-U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Track &amp; Field</a:t>
            </a:r>
          </a:p>
          <a:p>
            <a:pPr marL="0" indent="0">
              <a:buNone/>
            </a:pPr>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Legions’ </a:t>
            </a:r>
            <a:r>
              <a:rPr lang="en-US" sz="1200" b="1" dirty="0" smtClean="0">
                <a:latin typeface="Arial" panose="020B0604020202020204" pitchFamily="34" charset="0"/>
                <a:cs typeface="Arial" panose="020B0604020202020204" pitchFamily="34" charset="0"/>
              </a:rPr>
              <a:t>National Youth Track &amp; </a:t>
            </a:r>
          </a:p>
          <a:p>
            <a:pPr marL="0" indent="0">
              <a:buNone/>
            </a:pPr>
            <a:r>
              <a:rPr lang="en-US" sz="1200" b="1" dirty="0" smtClean="0">
                <a:latin typeface="Arial" panose="020B0604020202020204" pitchFamily="34" charset="0"/>
                <a:cs typeface="Arial" panose="020B0604020202020204" pitchFamily="34" charset="0"/>
              </a:rPr>
              <a:t>Field </a:t>
            </a:r>
            <a:r>
              <a:rPr lang="en-US" sz="1200" dirty="0" smtClean="0">
                <a:latin typeface="Arial" panose="020B0604020202020204" pitchFamily="34" charset="0"/>
                <a:cs typeface="Arial" panose="020B0604020202020204" pitchFamily="34" charset="0"/>
              </a:rPr>
              <a:t>competition </a:t>
            </a:r>
            <a:r>
              <a:rPr lang="en-US" sz="1200" dirty="0">
                <a:latin typeface="Arial" panose="020B0604020202020204" pitchFamily="34" charset="0"/>
                <a:cs typeface="Arial" panose="020B0604020202020204" pitchFamily="34" charset="0"/>
              </a:rPr>
              <a:t>is the only one </a:t>
            </a:r>
            <a:r>
              <a:rPr lang="en-US" sz="1200" dirty="0" smtClean="0">
                <a:latin typeface="Arial" panose="020B0604020202020204" pitchFamily="34" charset="0"/>
                <a:cs typeface="Arial" panose="020B0604020202020204" pitchFamily="34" charset="0"/>
              </a:rPr>
              <a:t>of its</a:t>
            </a:r>
          </a:p>
          <a:p>
            <a:pPr marL="0" indent="0">
              <a:buNone/>
            </a:pPr>
            <a:r>
              <a:rPr lang="en-US" sz="1200" dirty="0" smtClean="0">
                <a:latin typeface="Arial" panose="020B0604020202020204" pitchFamily="34" charset="0"/>
                <a:cs typeface="Arial" panose="020B0604020202020204" pitchFamily="34" charset="0"/>
              </a:rPr>
              <a:t>kind </a:t>
            </a:r>
            <a:r>
              <a:rPr lang="en-US" sz="1200" dirty="0">
                <a:latin typeface="Arial" panose="020B0604020202020204" pitchFamily="34" charset="0"/>
                <a:cs typeface="Arial" panose="020B0604020202020204" pitchFamily="34" charset="0"/>
              </a:rPr>
              <a:t>in Canada and has come </a:t>
            </a:r>
            <a:r>
              <a:rPr lang="en-US" sz="1200" dirty="0" smtClean="0">
                <a:latin typeface="Arial" panose="020B0604020202020204" pitchFamily="34" charset="0"/>
                <a:cs typeface="Arial" panose="020B0604020202020204" pitchFamily="34" charset="0"/>
              </a:rPr>
              <a:t>to be </a:t>
            </a:r>
          </a:p>
          <a:p>
            <a:pPr marL="0" indent="0">
              <a:buNone/>
            </a:pPr>
            <a:r>
              <a:rPr lang="en-US" sz="1200" dirty="0" smtClean="0">
                <a:latin typeface="Arial" panose="020B0604020202020204" pitchFamily="34" charset="0"/>
                <a:cs typeface="Arial" panose="020B0604020202020204" pitchFamily="34" charset="0"/>
              </a:rPr>
              <a:t>regarded </a:t>
            </a:r>
            <a:r>
              <a:rPr lang="en-US" sz="1200" dirty="0">
                <a:latin typeface="Arial" panose="020B0604020202020204" pitchFamily="34" charset="0"/>
                <a:cs typeface="Arial" panose="020B0604020202020204" pitchFamily="34" charset="0"/>
              </a:rPr>
              <a:t>as one of the best in the country. Annually, it helps hundreds of athletes aged 12 to 17 years to develop their potential and strive to become Canada’s future Olympians. </a:t>
            </a:r>
            <a:endParaRPr lang="en-US" sz="1400" dirty="0" smtClean="0">
              <a:latin typeface="Arial" panose="020B0604020202020204" pitchFamily="34" charset="0"/>
              <a:cs typeface="Arial" panose="020B0604020202020204" pitchFamily="34" charset="0"/>
            </a:endParaRPr>
          </a:p>
          <a:p>
            <a:pPr marL="0" indent="0">
              <a:buNone/>
            </a:pPr>
            <a:endParaRPr lang="en-US" sz="9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Many </a:t>
            </a:r>
            <a:r>
              <a:rPr lang="en-US" sz="1200" dirty="0">
                <a:latin typeface="Arial" panose="020B0604020202020204" pitchFamily="34" charset="0"/>
                <a:cs typeface="Arial" panose="020B0604020202020204" pitchFamily="34" charset="0"/>
              </a:rPr>
              <a:t>Canadians don’t realize that the Legion is one of the largest supporters of community youth activities in the country. </a:t>
            </a:r>
            <a:endParaRPr lang="en-US" sz="12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Legion promotes Remembrance to the younger generation and works with schools and youth organizations to keep the memories of our Fallen Veterans alive. </a:t>
            </a:r>
            <a:endParaRPr lang="en-US" sz="1200" dirty="0" smtClean="0">
              <a:latin typeface="Arial" panose="020B0604020202020204" pitchFamily="34" charset="0"/>
              <a:cs typeface="Arial" panose="020B0604020202020204" pitchFamily="34" charset="0"/>
            </a:endParaRPr>
          </a:p>
          <a:p>
            <a:pPr marL="0" indent="0">
              <a:buNone/>
            </a:pPr>
            <a:endParaRPr lang="en-US" sz="9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Legion also supports youth leadership programs and activities such as Cadets, Scouts </a:t>
            </a:r>
            <a:r>
              <a:rPr lang="en-US" sz="1200" dirty="0" smtClean="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Guides, and youth sports, helping build the next generation of leaders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0" indent="0">
              <a:buNone/>
            </a:pPr>
            <a:endParaRPr lang="en-US" sz="9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Youth scholarship and bursary programs, </a:t>
            </a:r>
            <a:r>
              <a:rPr lang="en-US" sz="1200" dirty="0">
                <a:latin typeface="Arial" panose="020B0604020202020204" pitchFamily="34" charset="0"/>
                <a:cs typeface="Arial" panose="020B0604020202020204" pitchFamily="34" charset="0"/>
              </a:rPr>
              <a:t>coordinated at the Branch </a:t>
            </a:r>
            <a:r>
              <a:rPr lang="en-US" sz="1200" dirty="0" smtClean="0">
                <a:latin typeface="Arial" panose="020B0604020202020204" pitchFamily="34" charset="0"/>
                <a:cs typeface="Arial" panose="020B0604020202020204" pitchFamily="34" charset="0"/>
              </a:rPr>
              <a:t>level.</a:t>
            </a:r>
          </a:p>
          <a:p>
            <a:pPr marL="0" indent="0">
              <a:buNone/>
            </a:pPr>
            <a:endParaRPr lang="en-US" sz="9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Through </a:t>
            </a:r>
            <a:r>
              <a:rPr lang="en-US" sz="1200" dirty="0">
                <a:latin typeface="Arial" panose="020B0604020202020204" pitchFamily="34" charset="0"/>
                <a:cs typeface="Arial" panose="020B0604020202020204" pitchFamily="34" charset="0"/>
              </a:rPr>
              <a:t>The Royal Canadian Legion's longstanding </a:t>
            </a:r>
            <a:r>
              <a:rPr lang="en-US" sz="1200" b="1" dirty="0">
                <a:latin typeface="Arial" panose="020B0604020202020204" pitchFamily="34" charset="0"/>
                <a:cs typeface="Arial" panose="020B0604020202020204" pitchFamily="34" charset="0"/>
              </a:rPr>
              <a:t>Annual Poster and Literary Contests</a:t>
            </a:r>
            <a:r>
              <a:rPr lang="en-US" sz="1200" dirty="0">
                <a:latin typeface="Arial" panose="020B0604020202020204" pitchFamily="34" charset="0"/>
                <a:cs typeface="Arial" panose="020B0604020202020204" pitchFamily="34" charset="0"/>
              </a:rPr>
              <a:t>, Canadian school children </a:t>
            </a:r>
            <a:r>
              <a:rPr lang="en-US" sz="1200" dirty="0" err="1">
                <a:latin typeface="Arial" panose="020B0604020202020204" pitchFamily="34" charset="0"/>
                <a:cs typeface="Arial" panose="020B0604020202020204" pitchFamily="34" charset="0"/>
              </a:rPr>
              <a:t>honour</a:t>
            </a:r>
            <a:r>
              <a:rPr lang="en-US" sz="1200" dirty="0">
                <a:latin typeface="Arial" panose="020B0604020202020204" pitchFamily="34" charset="0"/>
                <a:cs typeface="Arial" panose="020B0604020202020204" pitchFamily="34" charset="0"/>
              </a:rPr>
              <a:t> Canada’s Veterans through creative art and writing, and help perpetuate Remembrance. </a:t>
            </a:r>
          </a:p>
          <a:p>
            <a:pPr marL="0" indent="0">
              <a:buNone/>
            </a:pPr>
            <a:endParaRPr lang="en-US" sz="1200" dirty="0" smtClean="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
        <p:nvSpPr>
          <p:cNvPr id="3" name="Content Placeholder 2"/>
          <p:cNvSpPr>
            <a:spLocks noGrp="1"/>
          </p:cNvSpPr>
          <p:nvPr>
            <p:ph sz="half" idx="1"/>
          </p:nvPr>
        </p:nvSpPr>
        <p:spPr>
          <a:xfrm>
            <a:off x="457200" y="1524000"/>
            <a:ext cx="4038600" cy="4830925"/>
          </a:xfrm>
        </p:spPr>
        <p:txBody>
          <a:bodyPr>
            <a:normAutofit fontScale="92500"/>
          </a:bodyPr>
          <a:lstStyle/>
          <a:p>
            <a:pPr marL="0" indent="0">
              <a:buNone/>
            </a:pPr>
            <a:r>
              <a:rPr lang="en-U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Legion Riders</a:t>
            </a:r>
          </a:p>
          <a:p>
            <a:pPr marL="0" indent="0">
              <a:buNone/>
            </a:pPr>
            <a:r>
              <a:rPr lang="en-US" sz="1400" b="1" dirty="0" smtClean="0">
                <a:latin typeface="Arial" panose="020B0604020202020204" pitchFamily="34" charset="0"/>
                <a:cs typeface="Arial" panose="020B0604020202020204" pitchFamily="34" charset="0"/>
              </a:rPr>
              <a:t>National Memorial Ride</a:t>
            </a:r>
          </a:p>
          <a:p>
            <a:pPr marL="0" indent="0">
              <a:buNone/>
            </a:pPr>
            <a:r>
              <a:rPr lang="en-US" sz="1400" dirty="0">
                <a:latin typeface="Arial" panose="020B0604020202020204" pitchFamily="34" charset="0"/>
                <a:cs typeface="Arial" panose="020B0604020202020204" pitchFamily="34" charset="0"/>
              </a:rPr>
              <a:t>The National Memorial Ride (NMR) is an annual commemorative event that brings together motorcycle enthusiasts and supporters to remember and commemorate Canada’s Fallen Veterans at the National Military Cemetery at </a:t>
            </a:r>
            <a:r>
              <a:rPr lang="en-US" sz="1400" dirty="0" err="1" smtClean="0">
                <a:latin typeface="Arial" panose="020B0604020202020204" pitchFamily="34" charset="0"/>
                <a:cs typeface="Arial" panose="020B0604020202020204" pitchFamily="34" charset="0"/>
              </a:rPr>
              <a:t>Beechwood</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Cemetery. Held annually in </a:t>
            </a:r>
            <a:r>
              <a:rPr lang="en-US" sz="1400" dirty="0" smtClean="0">
                <a:latin typeface="Arial" panose="020B0604020202020204" pitchFamily="34" charset="0"/>
                <a:cs typeface="Arial" panose="020B0604020202020204" pitchFamily="34" charset="0"/>
              </a:rPr>
              <a:t>June.</a:t>
            </a:r>
          </a:p>
          <a:p>
            <a:pPr marL="0" indent="0">
              <a:buNone/>
            </a:pPr>
            <a:endParaRPr lang="en-US" sz="1400" b="1" dirty="0" smtClean="0">
              <a:latin typeface="Arial" panose="020B0604020202020204" pitchFamily="34" charset="0"/>
              <a:cs typeface="Arial" panose="020B0604020202020204" pitchFamily="34" charset="0"/>
            </a:endParaRPr>
          </a:p>
          <a:p>
            <a:pPr marL="0" indent="0">
              <a:buNone/>
            </a:pPr>
            <a:r>
              <a:rPr lang="en-US" sz="1400" b="1" dirty="0" smtClean="0">
                <a:latin typeface="Arial" panose="020B0604020202020204" pitchFamily="34" charset="0"/>
                <a:cs typeface="Arial" panose="020B0604020202020204" pitchFamily="34" charset="0"/>
              </a:rPr>
              <a:t>Legion </a:t>
            </a:r>
            <a:r>
              <a:rPr lang="en-US" sz="1400" b="1" dirty="0">
                <a:latin typeface="Arial" panose="020B0604020202020204" pitchFamily="34" charset="0"/>
                <a:cs typeface="Arial" panose="020B0604020202020204" pitchFamily="34" charset="0"/>
              </a:rPr>
              <a:t>partnership with Ride For </a:t>
            </a:r>
            <a:r>
              <a:rPr lang="en-US" sz="1400" b="1" dirty="0" smtClean="0">
                <a:latin typeface="Arial" panose="020B0604020202020204" pitchFamily="34" charset="0"/>
                <a:cs typeface="Arial" panose="020B0604020202020204" pitchFamily="34" charset="0"/>
              </a:rPr>
              <a:t>Dad</a:t>
            </a:r>
          </a:p>
          <a:p>
            <a:pPr marL="0" indent="0">
              <a:buNone/>
            </a:pPr>
            <a:r>
              <a:rPr lang="en-US" sz="1400" dirty="0">
                <a:latin typeface="Arial" panose="020B0604020202020204" pitchFamily="34" charset="0"/>
                <a:cs typeface="Arial" panose="020B0604020202020204" pitchFamily="34" charset="0"/>
              </a:rPr>
              <a:t>The Legion is a proud partner of Ride For Dad, a non-profit organization that combines the love of motorcycles with a commitment to supporting prostate cancer research and raising public awareness of the disease.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66179"/>
            <a:ext cx="1746250" cy="1047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9" y="1467322"/>
            <a:ext cx="1438275" cy="9334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607" y="5066179"/>
            <a:ext cx="1718186" cy="11096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070941"/>
            <a:ext cx="1559859" cy="1104900"/>
          </a:xfrm>
          <a:prstGeom prst="rect">
            <a:avLst/>
          </a:prstGeom>
        </p:spPr>
      </p:pic>
    </p:spTree>
    <p:extLst>
      <p:ext uri="{BB962C8B-B14F-4D97-AF65-F5344CB8AC3E}">
        <p14:creationId xmlns:p14="http://schemas.microsoft.com/office/powerpoint/2010/main" val="2111390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Veterans on PEI</a:t>
            </a:r>
            <a:endParaRPr lang="en-US"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The Legion does not know where and who they are…..</a:t>
            </a: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DVA knows of those who have pension or benefits – about 2,500 on their database….</a:t>
            </a: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It is estimated the number to be about 6,000</a:t>
            </a:r>
          </a:p>
          <a:p>
            <a:pPr marL="0" indent="0">
              <a:buNone/>
            </a:pPr>
            <a:r>
              <a:rPr lang="en-US" sz="1400" dirty="0" smtClean="0">
                <a:latin typeface="Arial" panose="020B0604020202020204" pitchFamily="34" charset="0"/>
                <a:cs typeface="Arial" panose="020B0604020202020204" pitchFamily="34" charset="0"/>
              </a:rPr>
              <a:t>      on the Island…….</a:t>
            </a: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The Veterans with mental illness are harder to find as they tend to live by themselves.</a:t>
            </a: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In the last couple of years new Armed </a:t>
            </a: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orces recruits are added to DVA database as they join the military.</a:t>
            </a: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How to find them?</a:t>
            </a:r>
          </a:p>
          <a:p>
            <a:pPr>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057400"/>
            <a:ext cx="3111462" cy="176455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709340"/>
            <a:ext cx="3609975" cy="15866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105400"/>
            <a:ext cx="1946564" cy="1295350"/>
          </a:xfrm>
          <a:prstGeom prst="rect">
            <a:avLst/>
          </a:prstGeom>
        </p:spPr>
      </p:pic>
    </p:spTree>
    <p:extLst>
      <p:ext uri="{BB962C8B-B14F-4D97-AF65-F5344CB8AC3E}">
        <p14:creationId xmlns:p14="http://schemas.microsoft.com/office/powerpoint/2010/main" val="3535604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effectLst>
                  <a:outerShdw blurRad="38100" dist="38100" dir="2700000" algn="tl">
                    <a:srgbClr val="000000">
                      <a:alpha val="43137"/>
                    </a:srgbClr>
                  </a:outerShdw>
                </a:effectLst>
              </a:rPr>
              <a:t>Contact 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447800"/>
            <a:ext cx="4038600" cy="5334000"/>
          </a:xfrm>
        </p:spPr>
        <p:txBody>
          <a:bodyPr>
            <a:normAutofit/>
          </a:bodyPr>
          <a:lstStyle/>
          <a:p>
            <a:pPr>
              <a:buFont typeface="Wingdings" panose="05000000000000000000" pitchFamily="2" charset="2"/>
              <a:buChar char="ü"/>
            </a:pPr>
            <a:r>
              <a:rPr lang="en-US" sz="1600" b="1" dirty="0" smtClean="0">
                <a:latin typeface="Arial" panose="020B0604020202020204" pitchFamily="34" charset="0"/>
                <a:cs typeface="Arial" panose="020B0604020202020204" pitchFamily="34" charset="0"/>
              </a:rPr>
              <a:t>Meighan </a:t>
            </a:r>
            <a:r>
              <a:rPr lang="en-US" sz="1600" b="1" dirty="0" err="1" smtClean="0">
                <a:latin typeface="Arial" panose="020B0604020202020204" pitchFamily="34" charset="0"/>
                <a:cs typeface="Arial" panose="020B0604020202020204" pitchFamily="34" charset="0"/>
              </a:rPr>
              <a:t>Rockman</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Command S/O</a:t>
            </a:r>
          </a:p>
          <a:p>
            <a:pPr marL="0" indent="0">
              <a:buNone/>
            </a:pPr>
            <a:r>
              <a:rPr lang="en-US" sz="1400" dirty="0" smtClean="0">
                <a:latin typeface="Arial" panose="020B0604020202020204" pitchFamily="34" charset="0"/>
                <a:cs typeface="Arial" panose="020B0604020202020204" pitchFamily="34" charset="0"/>
              </a:rPr>
              <a:t>     Command Office (902) 892-2161</a:t>
            </a:r>
          </a:p>
          <a:p>
            <a:pPr marL="0" indent="0">
              <a:buNone/>
            </a:pP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a:t>
            </a:r>
            <a:r>
              <a:rPr lang="en-US" sz="1400" dirty="0" smtClean="0">
                <a:latin typeface="Arial" panose="020B0604020202020204" pitchFamily="34" charset="0"/>
                <a:cs typeface="Arial" panose="020B0604020202020204" pitchFamily="34" charset="0"/>
              </a:rPr>
              <a:t>-mail: </a:t>
            </a:r>
            <a:r>
              <a:rPr lang="en-US" sz="1400" dirty="0" smtClean="0">
                <a:solidFill>
                  <a:srgbClr val="FF0000"/>
                </a:solidFill>
                <a:latin typeface="Arial" panose="020B0604020202020204" pitchFamily="34" charset="0"/>
                <a:cs typeface="Arial" panose="020B0604020202020204" pitchFamily="34" charset="0"/>
              </a:rPr>
              <a:t>royalcanadianlegion@pei.aibn.com</a:t>
            </a:r>
            <a:r>
              <a:rPr lang="en-US" sz="1400" dirty="0" smtClean="0">
                <a:solidFill>
                  <a:schemeClr val="bg2">
                    <a:lumMod val="10000"/>
                  </a:schemeClr>
                </a:solidFill>
                <a:latin typeface="Arial" panose="020B0604020202020204" pitchFamily="34" charset="0"/>
                <a:cs typeface="Arial" panose="020B0604020202020204" pitchFamily="34" charset="0"/>
              </a:rPr>
              <a:t>   </a:t>
            </a:r>
          </a:p>
          <a:p>
            <a:pPr marL="0" indent="0">
              <a:buNone/>
            </a:pPr>
            <a:r>
              <a:rPr lang="en-US" sz="1400" dirty="0">
                <a:solidFill>
                  <a:schemeClr val="bg2">
                    <a:lumMod val="10000"/>
                  </a:schemeClr>
                </a:solidFill>
                <a:latin typeface="Arial" panose="020B0604020202020204" pitchFamily="34" charset="0"/>
                <a:cs typeface="Arial" panose="020B0604020202020204" pitchFamily="34" charset="0"/>
              </a:rPr>
              <a:t> </a:t>
            </a:r>
            <a:r>
              <a:rPr lang="en-US" sz="1400" dirty="0" smtClean="0">
                <a:solidFill>
                  <a:schemeClr val="bg2">
                    <a:lumMod val="10000"/>
                  </a:schemeClr>
                </a:solidFill>
                <a:latin typeface="Arial" panose="020B0604020202020204" pitchFamily="34" charset="0"/>
                <a:cs typeface="Arial" panose="020B0604020202020204" pitchFamily="34" charset="0"/>
              </a:rPr>
              <a:t>    Web:    </a:t>
            </a:r>
            <a:r>
              <a:rPr lang="en-US" sz="1400" dirty="0" smtClean="0">
                <a:solidFill>
                  <a:srgbClr val="FF0000"/>
                </a:solidFill>
                <a:latin typeface="Arial" panose="020B0604020202020204" pitchFamily="34" charset="0"/>
                <a:cs typeface="Arial" panose="020B0604020202020204" pitchFamily="34" charset="0"/>
              </a:rPr>
              <a:t>www.peilegion.com</a:t>
            </a:r>
            <a:endParaRPr lang="en-US" sz="1400" dirty="0" smtClean="0">
              <a:solidFill>
                <a:schemeClr val="bg2">
                  <a:lumMod val="10000"/>
                </a:schemeClr>
              </a:solidFill>
              <a:latin typeface="Arial" panose="020B0604020202020204" pitchFamily="34" charset="0"/>
              <a:cs typeface="Arial" panose="020B0604020202020204" pitchFamily="34" charset="0"/>
            </a:endParaRPr>
          </a:p>
          <a:p>
            <a:pPr marL="0" indent="0">
              <a:buNone/>
            </a:pPr>
            <a:endParaRPr lang="en-US" sz="800" dirty="0">
              <a:solidFill>
                <a:schemeClr val="bg2">
                  <a:lumMod val="1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600" b="1" dirty="0" smtClean="0">
                <a:solidFill>
                  <a:schemeClr val="bg2">
                    <a:lumMod val="10000"/>
                  </a:schemeClr>
                </a:solidFill>
                <a:latin typeface="Arial" panose="020B0604020202020204" pitchFamily="34" charset="0"/>
                <a:cs typeface="Arial" panose="020B0604020202020204" pitchFamily="34" charset="0"/>
              </a:rPr>
              <a:t>DVA/VAC</a:t>
            </a:r>
            <a:r>
              <a:rPr lang="en-US" sz="1600" dirty="0" smtClean="0">
                <a:solidFill>
                  <a:schemeClr val="bg2">
                    <a:lumMod val="10000"/>
                  </a:schemeClr>
                </a:solidFill>
                <a:latin typeface="Arial" panose="020B0604020202020204" pitchFamily="34" charset="0"/>
                <a:cs typeface="Arial" panose="020B0604020202020204" pitchFamily="34" charset="0"/>
              </a:rPr>
              <a:t> -</a:t>
            </a:r>
          </a:p>
          <a:p>
            <a:pPr marL="0" indent="0">
              <a:buNone/>
            </a:pPr>
            <a:r>
              <a:rPr lang="en-US" sz="1400" dirty="0" smtClean="0">
                <a:latin typeface="Arial" panose="020B0604020202020204" pitchFamily="34" charset="0"/>
                <a:cs typeface="Arial" panose="020B0604020202020204" pitchFamily="34" charset="0"/>
              </a:rPr>
              <a:t>     134 </a:t>
            </a:r>
            <a:r>
              <a:rPr lang="en-US" sz="1400" dirty="0">
                <a:latin typeface="Arial" panose="020B0604020202020204" pitchFamily="34" charset="0"/>
                <a:cs typeface="Arial" panose="020B0604020202020204" pitchFamily="34" charset="0"/>
              </a:rPr>
              <a:t>Kent St, Charlottetown, PE C1A </a:t>
            </a:r>
            <a:r>
              <a:rPr lang="en-US" sz="1400" dirty="0" smtClean="0">
                <a:latin typeface="Arial" panose="020B0604020202020204" pitchFamily="34" charset="0"/>
                <a:cs typeface="Arial" panose="020B0604020202020204" pitchFamily="34" charset="0"/>
              </a:rPr>
              <a:t>1N2</a:t>
            </a:r>
          </a:p>
          <a:p>
            <a:pPr marL="0" indent="0">
              <a:buNone/>
            </a:pP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Ph</a:t>
            </a:r>
            <a:r>
              <a:rPr lang="en-US" sz="1400" dirty="0" smtClean="0">
                <a:latin typeface="Arial" panose="020B0604020202020204" pitchFamily="34" charset="0"/>
                <a:cs typeface="Arial" panose="020B0604020202020204" pitchFamily="34" charset="0"/>
              </a:rPr>
              <a:t>: (902</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566-8677  Charlottetown Office</a:t>
            </a:r>
          </a:p>
          <a:p>
            <a:pPr marL="0" indent="0">
              <a:buNone/>
            </a:pPr>
            <a:r>
              <a:rPr lang="en-US" sz="1400" dirty="0" smtClean="0">
                <a:latin typeface="Arial" panose="020B0604020202020204" pitchFamily="34" charset="0"/>
                <a:cs typeface="Arial" panose="020B0604020202020204" pitchFamily="34" charset="0"/>
              </a:rPr>
              <a:t>      Web: </a:t>
            </a:r>
            <a:r>
              <a:rPr lang="en-US" sz="1400" dirty="0" smtClean="0">
                <a:solidFill>
                  <a:srgbClr val="FF0000"/>
                </a:solidFill>
                <a:latin typeface="Arial" panose="020B0604020202020204" pitchFamily="34" charset="0"/>
                <a:cs typeface="Arial" panose="020B0604020202020204" pitchFamily="34" charset="0"/>
              </a:rPr>
              <a:t>www.veterans.gc.ca</a:t>
            </a:r>
          </a:p>
          <a:p>
            <a:pPr marL="0" indent="0">
              <a:buNone/>
            </a:pPr>
            <a:r>
              <a:rPr lang="en-US" sz="1400" dirty="0" smtClean="0">
                <a:latin typeface="Arial" panose="020B0604020202020204" pitchFamily="34" charset="0"/>
                <a:cs typeface="Arial" panose="020B0604020202020204" pitchFamily="34" charset="0"/>
              </a:rPr>
              <a:t>      e-mail: </a:t>
            </a:r>
            <a:r>
              <a:rPr lang="en-US" sz="1400" dirty="0">
                <a:solidFill>
                  <a:srgbClr val="FF0000"/>
                </a:solidFill>
                <a:latin typeface="Arial" panose="020B0604020202020204" pitchFamily="34" charset="0"/>
                <a:cs typeface="Arial" panose="020B0604020202020204" pitchFamily="34" charset="0"/>
              </a:rPr>
              <a:t>generalenquiries@</a:t>
            </a:r>
            <a:r>
              <a:rPr lang="en-US" sz="1400" i="1" dirty="0">
                <a:solidFill>
                  <a:srgbClr val="FF0000"/>
                </a:solidFill>
                <a:latin typeface="Arial" panose="020B0604020202020204" pitchFamily="34" charset="0"/>
                <a:cs typeface="Arial" panose="020B0604020202020204" pitchFamily="34" charset="0"/>
              </a:rPr>
              <a:t>dva</a:t>
            </a:r>
            <a:r>
              <a:rPr lang="en-US" sz="1400" dirty="0">
                <a:solidFill>
                  <a:srgbClr val="FF0000"/>
                </a:solidFill>
                <a:latin typeface="Arial" panose="020B0604020202020204" pitchFamily="34" charset="0"/>
                <a:cs typeface="Arial" panose="020B0604020202020204" pitchFamily="34" charset="0"/>
              </a:rPr>
              <a:t>.gov.au.</a:t>
            </a:r>
            <a:endParaRPr lang="en-US" sz="1400"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800" dirty="0" smtClean="0">
              <a:solidFill>
                <a:schemeClr val="bg2">
                  <a:lumMod val="1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1600" b="1" dirty="0" smtClean="0">
                <a:solidFill>
                  <a:schemeClr val="bg2">
                    <a:lumMod val="10000"/>
                  </a:schemeClr>
                </a:solidFill>
                <a:latin typeface="Arial" panose="020B0604020202020204" pitchFamily="34" charset="0"/>
                <a:cs typeface="Arial" panose="020B0604020202020204" pitchFamily="34" charset="0"/>
              </a:rPr>
              <a:t>Dominion Command – RCL</a:t>
            </a:r>
          </a:p>
          <a:p>
            <a:pPr marL="0" indent="0">
              <a:buNone/>
            </a:pPr>
            <a:r>
              <a:rPr lang="en-US" sz="1400" dirty="0" smtClean="0">
                <a:latin typeface="Arial" panose="020B0604020202020204" pitchFamily="34" charset="0"/>
                <a:cs typeface="Arial" panose="020B0604020202020204" pitchFamily="34" charset="0"/>
              </a:rPr>
              <a:t>      Main </a:t>
            </a:r>
            <a:r>
              <a:rPr lang="en-US" sz="1400" dirty="0">
                <a:latin typeface="Arial" panose="020B0604020202020204" pitchFamily="34" charset="0"/>
                <a:cs typeface="Arial" panose="020B0604020202020204" pitchFamily="34" charset="0"/>
              </a:rPr>
              <a:t>reception: </a:t>
            </a:r>
            <a:r>
              <a:rPr lang="en-US" sz="1400" dirty="0" smtClean="0">
                <a:latin typeface="Arial" panose="020B0604020202020204" pitchFamily="34" charset="0"/>
                <a:cs typeface="Arial" panose="020B0604020202020204" pitchFamily="34" charset="0"/>
              </a:rPr>
              <a:t>1- 613-591-3335</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Toll-free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1-888-556-6222</a:t>
            </a:r>
            <a:endParaRPr lang="en-US" sz="1400" dirty="0" smtClean="0">
              <a:solidFill>
                <a:schemeClr val="bg2">
                  <a:lumMod val="10000"/>
                </a:schemeClr>
              </a:solidFill>
              <a:latin typeface="Arial" panose="020B0604020202020204" pitchFamily="34" charset="0"/>
              <a:cs typeface="Arial" panose="020B0604020202020204" pitchFamily="34" charset="0"/>
            </a:endParaRPr>
          </a:p>
          <a:p>
            <a:pPr marL="0" indent="0">
              <a:buNone/>
            </a:pPr>
            <a:r>
              <a:rPr lang="en-US" sz="1400" dirty="0" smtClean="0">
                <a:solidFill>
                  <a:schemeClr val="bg2">
                    <a:lumMod val="10000"/>
                  </a:schemeClr>
                </a:solidFill>
                <a:latin typeface="Arial" panose="020B0604020202020204" pitchFamily="34" charset="0"/>
                <a:cs typeface="Arial" panose="020B0604020202020204" pitchFamily="34" charset="0"/>
              </a:rPr>
              <a:t>      Web:  www.legion.ca</a:t>
            </a:r>
          </a:p>
          <a:p>
            <a:pPr marL="0" indent="0">
              <a:buNone/>
            </a:pPr>
            <a:r>
              <a:rPr lang="en-US" sz="1400" dirty="0">
                <a:solidFill>
                  <a:srgbClr val="FF0000"/>
                </a:solidFill>
                <a:latin typeface="Arial" panose="020B0604020202020204" pitchFamily="34" charset="0"/>
                <a:cs typeface="Arial" panose="020B0604020202020204" pitchFamily="34" charset="0"/>
              </a:rPr>
              <a:t>Service Bureau/Veteran Support: 877-534-4666</a:t>
            </a:r>
          </a:p>
          <a:p>
            <a:pPr marL="0" indent="0">
              <a:buNone/>
            </a:pPr>
            <a:endParaRPr lang="en-US" sz="1400" dirty="0" smtClean="0">
              <a:solidFill>
                <a:schemeClr val="bg2">
                  <a:lumMod val="10000"/>
                </a:schemeClr>
              </a:solidFill>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endParaRPr lang="en-US" sz="20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RCL Partnership:</a:t>
            </a:r>
          </a:p>
          <a:p>
            <a:r>
              <a:rPr lang="en-US" sz="2000" dirty="0" smtClean="0">
                <a:latin typeface="Arial" panose="020B0604020202020204" pitchFamily="34" charset="0"/>
                <a:cs typeface="Arial" panose="020B0604020202020204" pitchFamily="34" charset="0"/>
              </a:rPr>
              <a:t>OSISS</a:t>
            </a:r>
          </a:p>
          <a:p>
            <a:r>
              <a:rPr lang="en-US" sz="2000" dirty="0" smtClean="0">
                <a:latin typeface="Arial" panose="020B0604020202020204" pitchFamily="34" charset="0"/>
                <a:cs typeface="Arial" panose="020B0604020202020204" pitchFamily="34" charset="0"/>
              </a:rPr>
              <a:t>Vets Canada</a:t>
            </a:r>
          </a:p>
          <a:p>
            <a:r>
              <a:rPr lang="en-US" sz="2000" dirty="0" smtClean="0">
                <a:latin typeface="Arial" panose="020B0604020202020204" pitchFamily="34" charset="0"/>
                <a:cs typeface="Arial" panose="020B0604020202020204" pitchFamily="34" charset="0"/>
              </a:rPr>
              <a:t>RCMP Pension</a:t>
            </a:r>
          </a:p>
          <a:p>
            <a:r>
              <a:rPr lang="en-US" sz="2000" dirty="0" smtClean="0">
                <a:latin typeface="Arial" panose="020B0604020202020204" pitchFamily="34" charset="0"/>
                <a:cs typeface="Arial" panose="020B0604020202020204" pitchFamily="34" charset="0"/>
              </a:rPr>
              <a:t>Wounded Warriors</a:t>
            </a:r>
          </a:p>
          <a:p>
            <a:r>
              <a:rPr lang="en-US" sz="2000" dirty="0" smtClean="0">
                <a:latin typeface="Arial" panose="020B0604020202020204" pitchFamily="34" charset="0"/>
                <a:cs typeface="Arial" panose="020B0604020202020204" pitchFamily="34" charset="0"/>
              </a:rPr>
              <a:t>MFRC</a:t>
            </a:r>
          </a:p>
          <a:p>
            <a:r>
              <a:rPr lang="en-US" sz="2000" dirty="0" smtClean="0">
                <a:latin typeface="Arial" panose="020B0604020202020204" pitchFamily="34" charset="0"/>
                <a:cs typeface="Arial" panose="020B0604020202020204" pitchFamily="34" charset="0"/>
              </a:rPr>
              <a:t>Soldier ON</a:t>
            </a:r>
          </a:p>
          <a:p>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775" y="5637255"/>
            <a:ext cx="1009650" cy="11334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62600"/>
            <a:ext cx="767656" cy="11683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5543078"/>
            <a:ext cx="1905000" cy="666750"/>
          </a:xfrm>
          <a:prstGeom prst="rect">
            <a:avLst/>
          </a:prstGeom>
        </p:spPr>
      </p:pic>
    </p:spTree>
    <p:extLst>
      <p:ext uri="{BB962C8B-B14F-4D97-AF65-F5344CB8AC3E}">
        <p14:creationId xmlns:p14="http://schemas.microsoft.com/office/powerpoint/2010/main" val="6639873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 for Participating</a:t>
            </a:r>
            <a:endParaRPr lang="en-US" dirty="0"/>
          </a:p>
        </p:txBody>
      </p:sp>
      <p:sp>
        <p:nvSpPr>
          <p:cNvPr id="3" name="Text Placeholder 2"/>
          <p:cNvSpPr>
            <a:spLocks noGrp="1"/>
          </p:cNvSpPr>
          <p:nvPr>
            <p:ph type="body" idx="1"/>
          </p:nvPr>
        </p:nvSpPr>
        <p:spPr/>
        <p:txBody>
          <a:bodyPr/>
          <a:lstStyle/>
          <a:p>
            <a:r>
              <a:rPr lang="en-US" smtClean="0"/>
              <a:t>  </a:t>
            </a:r>
            <a:endParaRPr lang="en-US" dirty="0"/>
          </a:p>
        </p:txBody>
      </p:sp>
      <p:sp>
        <p:nvSpPr>
          <p:cNvPr id="11" name="Text Placeholder 10"/>
          <p:cNvSpPr>
            <a:spLocks noGrp="1"/>
          </p:cNvSpPr>
          <p:nvPr>
            <p:ph type="body" sz="half" idx="3"/>
          </p:nvPr>
        </p:nvSpPr>
        <p:spPr>
          <a:xfrm>
            <a:off x="609601" y="1859757"/>
            <a:ext cx="8077200" cy="1188243"/>
          </a:xfrm>
        </p:spPr>
        <p:txBody>
          <a:bodyPr>
            <a:normAutofit/>
          </a:bodyPr>
          <a:lstStyle/>
          <a:p>
            <a:r>
              <a:rPr lang="en-US" sz="3200" dirty="0" smtClean="0"/>
              <a:t>Questions……………?</a:t>
            </a:r>
            <a:endParaRPr lang="en-US" sz="3200"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600200" y="2743200"/>
            <a:ext cx="1733550" cy="263842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34000" y="3048000"/>
            <a:ext cx="2019300" cy="2266950"/>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9" y="5591175"/>
            <a:ext cx="9144000" cy="1266825"/>
          </a:xfrm>
          <a:prstGeom prst="rect">
            <a:avLst/>
          </a:prstGeom>
        </p:spPr>
      </p:pic>
    </p:spTree>
    <p:extLst>
      <p:ext uri="{BB962C8B-B14F-4D97-AF65-F5344CB8AC3E}">
        <p14:creationId xmlns:p14="http://schemas.microsoft.com/office/powerpoint/2010/main" val="3328750147"/>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R</a:t>
            </a:r>
            <a:r>
              <a:rPr lang="en-US" sz="2800" b="1" dirty="0" smtClean="0">
                <a:latin typeface="Arial" panose="020B0604020202020204" pitchFamily="34" charset="0"/>
                <a:cs typeface="Arial" panose="020B0604020202020204" pitchFamily="34" charset="0"/>
              </a:rPr>
              <a:t>ole of Command Service Officer   </a:t>
            </a:r>
            <a:br>
              <a:rPr lang="en-US" sz="2800" b="1" dirty="0" smtClean="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600200"/>
            <a:ext cx="8229600" cy="4389120"/>
          </a:xfrm>
        </p:spPr>
        <p:txBody>
          <a:bodyPr>
            <a:normAutofit/>
          </a:bodyPr>
          <a:lstStyle/>
          <a:p>
            <a:pPr marL="0" indent="0">
              <a:buNone/>
            </a:pPr>
            <a:r>
              <a:rPr lang="en-US" sz="1600" b="1" dirty="0"/>
              <a:t> </a:t>
            </a:r>
            <a:r>
              <a:rPr lang="en-US" sz="1600" b="1" dirty="0" smtClean="0"/>
              <a:t>    </a:t>
            </a:r>
            <a:r>
              <a:rPr lang="en-US" sz="1600" b="1" dirty="0" smtClean="0">
                <a:latin typeface="Arial" panose="020B0604020202020204" pitchFamily="34" charset="0"/>
                <a:cs typeface="Arial" panose="020B0604020202020204" pitchFamily="34" charset="0"/>
              </a:rPr>
              <a:t>Role </a:t>
            </a:r>
            <a:r>
              <a:rPr lang="en-US" sz="1600" b="1" dirty="0">
                <a:latin typeface="Arial" panose="020B0604020202020204" pitchFamily="34" charset="0"/>
                <a:cs typeface="Arial" panose="020B0604020202020204" pitchFamily="34" charset="0"/>
              </a:rPr>
              <a:t>of Command Service Officer</a:t>
            </a:r>
            <a:endParaRPr lang="en-US" sz="1600" dirty="0">
              <a:latin typeface="Arial" panose="020B0604020202020204" pitchFamily="34" charset="0"/>
              <a:cs typeface="Arial" panose="020B0604020202020204" pitchFamily="34" charset="0"/>
            </a:endParaRPr>
          </a:p>
          <a:p>
            <a:pPr lvl="0">
              <a:buBlip>
                <a:blip r:embed="rId2"/>
              </a:buBlip>
            </a:pPr>
            <a:r>
              <a:rPr lang="en-US" sz="1600" dirty="0">
                <a:latin typeface="Arial" panose="020B0604020202020204" pitchFamily="34" charset="0"/>
                <a:cs typeface="Arial" panose="020B0604020202020204" pitchFamily="34" charset="0"/>
              </a:rPr>
              <a:t>Resource for the Branch Service Officer and Poppy Chair related to service work upon referral from branches</a:t>
            </a:r>
            <a:r>
              <a:rPr lang="en-US" sz="1600" dirty="0" smtClean="0">
                <a:latin typeface="Arial" panose="020B0604020202020204" pitchFamily="34" charset="0"/>
                <a:cs typeface="Arial" panose="020B0604020202020204" pitchFamily="34" charset="0"/>
              </a:rPr>
              <a:t>;</a:t>
            </a:r>
          </a:p>
          <a:p>
            <a:pPr marL="0" lvl="0" indent="0">
              <a:buNone/>
            </a:pPr>
            <a:endParaRPr lang="en-US" sz="1600" dirty="0" smtClean="0">
              <a:latin typeface="Arial" panose="020B0604020202020204" pitchFamily="34" charset="0"/>
              <a:cs typeface="Arial" panose="020B0604020202020204" pitchFamily="34" charset="0"/>
            </a:endParaRPr>
          </a:p>
          <a:p>
            <a:pPr lvl="0">
              <a:buBlip>
                <a:blip r:embed="rId2"/>
              </a:buBlip>
            </a:pPr>
            <a:r>
              <a:rPr lang="en-US" sz="1600" b="1" dirty="0" smtClean="0">
                <a:latin typeface="Arial" panose="020B0604020202020204" pitchFamily="34" charset="0"/>
                <a:cs typeface="Arial" panose="020B0604020202020204" pitchFamily="34" charset="0"/>
              </a:rPr>
              <a:t>Authority </a:t>
            </a:r>
            <a:r>
              <a:rPr lang="en-US" sz="1600" b="1" dirty="0">
                <a:latin typeface="Arial" panose="020B0604020202020204" pitchFamily="34" charset="0"/>
                <a:cs typeface="Arial" panose="020B0604020202020204" pitchFamily="34" charset="0"/>
              </a:rPr>
              <a:t>for disability claim preparation and submission:</a:t>
            </a:r>
          </a:p>
          <a:p>
            <a:pPr marL="0" lvl="0" indent="0">
              <a:buNone/>
            </a:pPr>
            <a:r>
              <a:rPr lang="en-US" sz="1600" dirty="0" smtClean="0">
                <a:latin typeface="Arial" panose="020B0604020202020204" pitchFamily="34" charset="0"/>
                <a:cs typeface="Arial" panose="020B0604020202020204" pitchFamily="34" charset="0"/>
              </a:rPr>
              <a:t>      - First </a:t>
            </a:r>
            <a:r>
              <a:rPr lang="en-US" sz="1600" dirty="0">
                <a:latin typeface="Arial" panose="020B0604020202020204" pitchFamily="34" charset="0"/>
                <a:cs typeface="Arial" panose="020B0604020202020204" pitchFamily="34" charset="0"/>
              </a:rPr>
              <a:t>application, Departmental review, VRAB’s, and co-representation with </a:t>
            </a:r>
            <a:r>
              <a:rPr lang="en-US" sz="1600" dirty="0" smtClean="0">
                <a:latin typeface="Arial" panose="020B0604020202020204" pitchFamily="34" charset="0"/>
                <a:cs typeface="Arial" panose="020B0604020202020204" pitchFamily="34" charset="0"/>
              </a:rPr>
              <a:t>the</a:t>
            </a:r>
          </a:p>
          <a:p>
            <a:pPr marL="0" lv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Bureau of </a:t>
            </a:r>
            <a:r>
              <a:rPr lang="en-US" sz="1600" dirty="0">
                <a:latin typeface="Arial" panose="020B0604020202020204" pitchFamily="34" charset="0"/>
                <a:cs typeface="Arial" panose="020B0604020202020204" pitchFamily="34" charset="0"/>
              </a:rPr>
              <a:t>Pension Advocates;</a:t>
            </a:r>
          </a:p>
          <a:p>
            <a:pPr marL="0" lvl="0" indent="0">
              <a:buNone/>
            </a:pPr>
            <a:r>
              <a:rPr lang="en-US" sz="1600" dirty="0" smtClean="0">
                <a:latin typeface="Arial" panose="020B0604020202020204" pitchFamily="34" charset="0"/>
                <a:cs typeface="Arial" panose="020B0604020202020204" pitchFamily="34" charset="0"/>
              </a:rPr>
              <a:t>      - Poppy </a:t>
            </a:r>
            <a:r>
              <a:rPr lang="en-US" sz="1600" dirty="0">
                <a:latin typeface="Arial" panose="020B0604020202020204" pitchFamily="34" charset="0"/>
                <a:cs typeface="Arial" panose="020B0604020202020204" pitchFamily="34" charset="0"/>
              </a:rPr>
              <a:t>Fund assistance, Benevolent Fund Applications, Housing Referrals, and </a:t>
            </a:r>
            <a:endParaRPr lang="en-US" sz="1600" dirty="0" smtClean="0">
              <a:latin typeface="Arial" panose="020B0604020202020204" pitchFamily="34" charset="0"/>
              <a:cs typeface="Arial" panose="020B0604020202020204" pitchFamily="34" charset="0"/>
            </a:endParaRPr>
          </a:p>
          <a:p>
            <a:pPr marL="0" lv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Senior Housing </a:t>
            </a:r>
            <a:r>
              <a:rPr lang="en-US" sz="1600" dirty="0">
                <a:latin typeface="Arial" panose="020B0604020202020204" pitchFamily="34" charset="0"/>
                <a:cs typeface="Arial" panose="020B0604020202020204" pitchFamily="34" charset="0"/>
              </a:rPr>
              <a:t>Requirements</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0" lvl="0" indent="0">
              <a:buNone/>
            </a:pPr>
            <a:endParaRPr lang="en-US" sz="1000" dirty="0" smtClean="0">
              <a:latin typeface="Arial" panose="020B0604020202020204" pitchFamily="34" charset="0"/>
              <a:cs typeface="Arial" panose="020B0604020202020204" pitchFamily="34" charset="0"/>
            </a:endParaRPr>
          </a:p>
          <a:p>
            <a:pPr lvl="0">
              <a:buBlip>
                <a:blip r:embed="rId2"/>
              </a:buBlip>
            </a:pPr>
            <a:r>
              <a:rPr lang="en-US" sz="1600" b="1" dirty="0" smtClean="0">
                <a:latin typeface="Arial" panose="020B0604020202020204" pitchFamily="34" charset="0"/>
                <a:cs typeface="Arial" panose="020B0604020202020204" pitchFamily="34" charset="0"/>
              </a:rPr>
              <a:t>Our </a:t>
            </a:r>
            <a:r>
              <a:rPr lang="en-US" sz="1600" b="1" dirty="0">
                <a:latin typeface="Arial" panose="020B0604020202020204" pitchFamily="34" charset="0"/>
                <a:cs typeface="Arial" panose="020B0604020202020204" pitchFamily="34" charset="0"/>
              </a:rPr>
              <a:t>role is to serve veterans new and old, and their dependents, to promote Remembrance and to act in the service of Canada and it’s communities</a:t>
            </a:r>
            <a:r>
              <a:rPr lang="en-US" sz="1600" b="1" dirty="0" smtClean="0">
                <a:latin typeface="Arial" panose="020B0604020202020204" pitchFamily="34" charset="0"/>
                <a:cs typeface="Arial" panose="020B0604020202020204" pitchFamily="34" charset="0"/>
              </a:rPr>
              <a:t>.</a:t>
            </a:r>
          </a:p>
          <a:p>
            <a:pPr marL="0" lvl="0" indent="0">
              <a:buNone/>
            </a:pPr>
            <a:endParaRPr lang="en-US" sz="1000" b="1" dirty="0" smtClean="0">
              <a:latin typeface="Arial" panose="020B0604020202020204" pitchFamily="34" charset="0"/>
              <a:cs typeface="Arial" panose="020B0604020202020204" pitchFamily="34" charset="0"/>
            </a:endParaRPr>
          </a:p>
          <a:p>
            <a:pPr lvl="0">
              <a:buBlip>
                <a:blip r:embed="rId2"/>
              </a:buBlip>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client does not need to be a Legion member to receive support as any Canadians Forces Veterans can obtain support from the Legion.</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2" y="5601881"/>
            <a:ext cx="9144000" cy="1266825"/>
          </a:xfrm>
          <a:prstGeom prst="rect">
            <a:avLst/>
          </a:prstGeom>
        </p:spPr>
      </p:pic>
    </p:spTree>
    <p:extLst>
      <p:ext uri="{BB962C8B-B14F-4D97-AF65-F5344CB8AC3E}">
        <p14:creationId xmlns:p14="http://schemas.microsoft.com/office/powerpoint/2010/main" val="2263675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smtClean="0"/>
              <a:t>we can help</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Legion Branch Service Officers are the eyes and ears of the Service Bureau Network at the grass roots level, who often first </a:t>
            </a:r>
            <a:r>
              <a:rPr lang="en-US" sz="2400" dirty="0" smtClean="0">
                <a:latin typeface="Arial" panose="020B0604020202020204" pitchFamily="34" charset="0"/>
                <a:cs typeface="Arial" panose="020B0604020202020204" pitchFamily="34" charset="0"/>
              </a:rPr>
              <a:t>come </a:t>
            </a:r>
            <a:r>
              <a:rPr lang="en-US" sz="2400" dirty="0">
                <a:latin typeface="Arial" panose="020B0604020202020204" pitchFamily="34" charset="0"/>
                <a:cs typeface="Arial" panose="020B0604020202020204" pitchFamily="34" charset="0"/>
              </a:rPr>
              <a:t>into contact with Veterans and their families. Branch Service Officers assist Veterans by identifying those with unmet health needs and possible benefits from VAC and then by making appropriate referrals to Command Service Officers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1200"/>
            <a:ext cx="9144000" cy="1266825"/>
          </a:xfrm>
          <a:prstGeom prst="rect">
            <a:avLst/>
          </a:prstGeom>
        </p:spPr>
      </p:pic>
    </p:spTree>
    <p:extLst>
      <p:ext uri="{BB962C8B-B14F-4D97-AF65-F5344CB8AC3E}">
        <p14:creationId xmlns:p14="http://schemas.microsoft.com/office/powerpoint/2010/main" val="2550355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R</a:t>
            </a:r>
            <a:r>
              <a:rPr lang="en-US" sz="2800" b="1" dirty="0" smtClean="0">
                <a:latin typeface="Arial" panose="020B0604020202020204" pitchFamily="34" charset="0"/>
                <a:cs typeface="Arial" panose="020B0604020202020204" pitchFamily="34" charset="0"/>
              </a:rPr>
              <a:t>ole of Branch Service Officer   </a:t>
            </a:r>
            <a:br>
              <a:rPr lang="en-US" sz="2800" b="1" dirty="0" smtClean="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600200"/>
            <a:ext cx="8229600" cy="4389120"/>
          </a:xfrm>
        </p:spPr>
        <p:txBody>
          <a:bodyPr>
            <a:normAutofit/>
          </a:bodyPr>
          <a:lstStyle/>
          <a:p>
            <a:pPr marL="0" indent="0">
              <a:buNone/>
            </a:pPr>
            <a:r>
              <a:rPr lang="en-US" sz="1600" b="1" dirty="0"/>
              <a:t> </a:t>
            </a:r>
            <a:r>
              <a:rPr lang="en-US" sz="1600" b="1" dirty="0" smtClean="0"/>
              <a:t>    </a:t>
            </a:r>
            <a:r>
              <a:rPr lang="en-US" sz="1600" b="1" dirty="0" smtClean="0">
                <a:latin typeface="Arial" panose="020B0604020202020204" pitchFamily="34" charset="0"/>
                <a:cs typeface="Arial" panose="020B0604020202020204" pitchFamily="34" charset="0"/>
              </a:rPr>
              <a:t>Role </a:t>
            </a:r>
            <a:r>
              <a:rPr lang="en-US" sz="1600" b="1" dirty="0">
                <a:latin typeface="Arial" panose="020B0604020202020204" pitchFamily="34" charset="0"/>
                <a:cs typeface="Arial" panose="020B0604020202020204" pitchFamily="34" charset="0"/>
              </a:rPr>
              <a:t>of </a:t>
            </a:r>
            <a:r>
              <a:rPr lang="en-US" sz="1600" b="1" dirty="0" smtClean="0">
                <a:latin typeface="Arial" panose="020B0604020202020204" pitchFamily="34" charset="0"/>
                <a:cs typeface="Arial" panose="020B0604020202020204" pitchFamily="34" charset="0"/>
              </a:rPr>
              <a:t>Branch </a:t>
            </a:r>
            <a:r>
              <a:rPr lang="en-US" sz="1600" b="1" dirty="0">
                <a:latin typeface="Arial" panose="020B0604020202020204" pitchFamily="34" charset="0"/>
                <a:cs typeface="Arial" panose="020B0604020202020204" pitchFamily="34" charset="0"/>
              </a:rPr>
              <a:t>Service Officer</a:t>
            </a:r>
            <a:endParaRPr lang="en-US" sz="1600" dirty="0">
              <a:latin typeface="Arial" panose="020B0604020202020204" pitchFamily="34" charset="0"/>
              <a:cs typeface="Arial" panose="020B0604020202020204" pitchFamily="34" charset="0"/>
            </a:endParaRPr>
          </a:p>
          <a:p>
            <a:pPr lvl="0">
              <a:buBlip>
                <a:blip r:embed="rId2"/>
              </a:buBlip>
            </a:pPr>
            <a:r>
              <a:rPr lang="en-US" sz="1600" dirty="0" smtClean="0">
                <a:latin typeface="Arial" panose="020B0604020202020204" pitchFamily="34" charset="0"/>
                <a:cs typeface="Arial" panose="020B0604020202020204" pitchFamily="34" charset="0"/>
              </a:rPr>
              <a:t>As defined in General Bylaws, Service Officer Handbook and Branch Manual, the Branch Officer investigates Poppy Fund Applications and approves grants for:</a:t>
            </a:r>
          </a:p>
          <a:p>
            <a:pPr marL="0" lv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Food, clothing, shelter and the necessity of life;</a:t>
            </a:r>
          </a:p>
          <a:p>
            <a:pPr marL="0" lvl="0" indent="0">
              <a:buNone/>
            </a:pPr>
            <a:r>
              <a:rPr lang="en-US" sz="1600" dirty="0" smtClean="0">
                <a:latin typeface="Arial" panose="020B0604020202020204" pitchFamily="34" charset="0"/>
                <a:cs typeface="Arial" panose="020B0604020202020204" pitchFamily="34" charset="0"/>
              </a:rPr>
              <a:t>     - Works with the Branch Poppy Chair.</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0" lvl="0" indent="0">
              <a:buNone/>
            </a:pPr>
            <a:endParaRPr lang="en-US" sz="1000" dirty="0" smtClean="0">
              <a:latin typeface="Arial" panose="020B0604020202020204" pitchFamily="34" charset="0"/>
              <a:cs typeface="Arial" panose="020B0604020202020204" pitchFamily="34" charset="0"/>
            </a:endParaRPr>
          </a:p>
          <a:p>
            <a:pPr lvl="0">
              <a:buBlip>
                <a:blip r:embed="rId2"/>
              </a:buBlip>
            </a:pPr>
            <a:r>
              <a:rPr lang="en-US" sz="1600" dirty="0" smtClean="0">
                <a:latin typeface="Arial" panose="020B0604020202020204" pitchFamily="34" charset="0"/>
                <a:cs typeface="Arial" panose="020B0604020202020204" pitchFamily="34" charset="0"/>
              </a:rPr>
              <a:t>Referral agent to the Command Service Officer for disability claims.</a:t>
            </a:r>
          </a:p>
          <a:p>
            <a:pPr marL="0" lvl="0" indent="0">
              <a:buNone/>
            </a:pPr>
            <a:endParaRPr lang="en-US" sz="1000" dirty="0" smtClean="0">
              <a:latin typeface="Arial" panose="020B0604020202020204" pitchFamily="34" charset="0"/>
              <a:cs typeface="Arial" panose="020B0604020202020204" pitchFamily="34" charset="0"/>
            </a:endParaRPr>
          </a:p>
          <a:p>
            <a:pPr lvl="0">
              <a:buBlip>
                <a:blip r:embed="rId2"/>
              </a:buBlip>
            </a:pPr>
            <a:r>
              <a:rPr lang="en-US" sz="1600" dirty="0" smtClean="0">
                <a:latin typeface="Arial" panose="020B0604020202020204" pitchFamily="34" charset="0"/>
                <a:cs typeface="Arial" panose="020B0604020202020204" pitchFamily="34" charset="0"/>
              </a:rPr>
              <a:t>However, the Branch Service Officer may assist applicants with paper work and claim application forms that have been registered by VAC.</a:t>
            </a:r>
          </a:p>
          <a:p>
            <a:pPr marL="0" lvl="0" indent="0">
              <a:buNone/>
            </a:pPr>
            <a:endParaRPr lang="en-US" sz="1050" dirty="0">
              <a:latin typeface="Arial" panose="020B0604020202020204" pitchFamily="34" charset="0"/>
              <a:cs typeface="Arial" panose="020B0604020202020204" pitchFamily="34" charset="0"/>
            </a:endParaRPr>
          </a:p>
          <a:p>
            <a:pPr lvl="0">
              <a:buBlip>
                <a:blip r:embed="rId2"/>
              </a:buBlip>
            </a:pPr>
            <a:r>
              <a:rPr lang="en-US" sz="1600" dirty="0" smtClean="0">
                <a:latin typeface="Arial" panose="020B0604020202020204" pitchFamily="34" charset="0"/>
                <a:cs typeface="Arial" panose="020B0604020202020204" pitchFamily="34" charset="0"/>
              </a:rPr>
              <a:t>Legion Claim Application Form (2013) must be signed and dated by the applicant before representation can be affected.</a:t>
            </a:r>
          </a:p>
          <a:p>
            <a:pPr marL="0" lvl="0" indent="0">
              <a:buNone/>
            </a:pPr>
            <a:endParaRPr lang="en-US" sz="1000" dirty="0" smtClean="0">
              <a:latin typeface="Arial" panose="020B0604020202020204" pitchFamily="34" charset="0"/>
              <a:cs typeface="Arial" panose="020B0604020202020204" pitchFamily="34" charset="0"/>
            </a:endParaRPr>
          </a:p>
          <a:p>
            <a:pPr lvl="0">
              <a:buBlip>
                <a:blip r:embed="rId2"/>
              </a:buBlip>
            </a:pPr>
            <a:r>
              <a:rPr lang="en-US" sz="1600" dirty="0" smtClean="0">
                <a:latin typeface="Arial" panose="020B0604020202020204" pitchFamily="34" charset="0"/>
                <a:cs typeface="Arial" panose="020B0604020202020204" pitchFamily="34" charset="0"/>
              </a:rPr>
              <a:t>For security reasons and the safeguard of personal related information the Branch Service Officer does not have access to DVA personal data.</a:t>
            </a:r>
            <a:endParaRPr lang="en-US" sz="1600" dirty="0">
              <a:latin typeface="Arial" panose="020B0604020202020204" pitchFamily="34" charset="0"/>
              <a:cs typeface="Arial" panose="020B0604020202020204" pitchFamily="34" charset="0"/>
            </a:endParaRPr>
          </a:p>
          <a:p>
            <a:pPr lvl="0">
              <a:buBlip>
                <a:blip r:embed="rId2"/>
              </a:buBlip>
            </a:pPr>
            <a:endParaRPr lang="en-US" sz="1600" dirty="0" smtClean="0">
              <a:latin typeface="Arial" panose="020B0604020202020204" pitchFamily="34" charset="0"/>
              <a:cs typeface="Arial" panose="020B0604020202020204" pitchFamily="34" charset="0"/>
            </a:endParaRPr>
          </a:p>
          <a:p>
            <a:pPr lvl="0">
              <a:buBlip>
                <a:blip r:embed="rId2"/>
              </a:buBlip>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2" y="5601881"/>
            <a:ext cx="9144000" cy="1266825"/>
          </a:xfrm>
          <a:prstGeom prst="rect">
            <a:avLst/>
          </a:prstGeom>
        </p:spPr>
      </p:pic>
    </p:spTree>
    <p:extLst>
      <p:ext uri="{BB962C8B-B14F-4D97-AF65-F5344CB8AC3E}">
        <p14:creationId xmlns:p14="http://schemas.microsoft.com/office/powerpoint/2010/main" val="31726943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800" dirty="0" smtClean="0">
                <a:solidFill>
                  <a:schemeClr val="bg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Terms of references – Branch Service Officer</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530352" y="2704664"/>
            <a:ext cx="7772400" cy="2857936"/>
          </a:xfrm>
        </p:spPr>
        <p:txBody>
          <a:bodyPr>
            <a:normAutofit lnSpcReduction="10000"/>
          </a:bodyPr>
          <a:lstStyle/>
          <a:p>
            <a:r>
              <a:rPr lang="en-US" sz="2400" b="1" u="sng" dirty="0" smtClean="0">
                <a:solidFill>
                  <a:schemeClr val="bg1">
                    <a:lumMod val="95000"/>
                    <a:lumOff val="5000"/>
                  </a:schemeClr>
                </a:solidFill>
                <a:latin typeface="Arial" panose="020B0604020202020204" pitchFamily="34" charset="0"/>
                <a:cs typeface="Arial" panose="020B0604020202020204" pitchFamily="34" charset="0"/>
              </a:rPr>
              <a:t>Reference material:</a:t>
            </a:r>
          </a:p>
          <a:p>
            <a:r>
              <a:rPr lang="en-US" sz="2000" b="1" dirty="0" smtClean="0">
                <a:solidFill>
                  <a:schemeClr val="bg1">
                    <a:lumMod val="95000"/>
                    <a:lumOff val="5000"/>
                  </a:schemeClr>
                </a:solidFill>
                <a:latin typeface="Arial" panose="020B0604020202020204" pitchFamily="34" charset="0"/>
                <a:cs typeface="Arial" panose="020B0604020202020204" pitchFamily="34" charset="0"/>
              </a:rPr>
              <a:t>General Bylaws</a:t>
            </a:r>
          </a:p>
          <a:p>
            <a:r>
              <a:rPr lang="en-US" sz="2000" b="1" dirty="0" smtClean="0">
                <a:solidFill>
                  <a:schemeClr val="bg1">
                    <a:lumMod val="95000"/>
                    <a:lumOff val="5000"/>
                  </a:schemeClr>
                </a:solidFill>
                <a:latin typeface="Arial" panose="020B0604020202020204" pitchFamily="34" charset="0"/>
                <a:cs typeface="Arial" panose="020B0604020202020204" pitchFamily="34" charset="0"/>
              </a:rPr>
              <a:t>Service Officer Handbook</a:t>
            </a:r>
          </a:p>
          <a:p>
            <a:r>
              <a:rPr lang="en-US" sz="2000" b="1" dirty="0" smtClean="0">
                <a:solidFill>
                  <a:schemeClr val="bg1">
                    <a:lumMod val="95000"/>
                    <a:lumOff val="5000"/>
                  </a:schemeClr>
                </a:solidFill>
                <a:latin typeface="Arial" panose="020B0604020202020204" pitchFamily="34" charset="0"/>
                <a:cs typeface="Arial" panose="020B0604020202020204" pitchFamily="34" charset="0"/>
              </a:rPr>
              <a:t>Branch Manual</a:t>
            </a:r>
          </a:p>
          <a:p>
            <a:r>
              <a:rPr lang="en-US" sz="2000" b="1" dirty="0" smtClean="0">
                <a:solidFill>
                  <a:schemeClr val="bg1">
                    <a:lumMod val="95000"/>
                    <a:lumOff val="5000"/>
                  </a:schemeClr>
                </a:solidFill>
                <a:latin typeface="Arial" panose="020B0604020202020204" pitchFamily="34" charset="0"/>
                <a:cs typeface="Arial" panose="020B0604020202020204" pitchFamily="34" charset="0"/>
              </a:rPr>
              <a:t>Branch Bylaws</a:t>
            </a:r>
          </a:p>
          <a:p>
            <a:r>
              <a:rPr lang="en-US" sz="2000" b="1" dirty="0" smtClean="0">
                <a:solidFill>
                  <a:schemeClr val="bg1">
                    <a:lumMod val="95000"/>
                    <a:lumOff val="5000"/>
                  </a:schemeClr>
                </a:solidFill>
                <a:latin typeface="Arial" panose="020B0604020202020204" pitchFamily="34" charset="0"/>
                <a:cs typeface="Arial" panose="020B0604020202020204" pitchFamily="34" charset="0"/>
              </a:rPr>
              <a:t>Poppy Manual and;</a:t>
            </a:r>
          </a:p>
          <a:p>
            <a:r>
              <a:rPr lang="en-US" sz="2000" b="1" dirty="0" smtClean="0">
                <a:solidFill>
                  <a:schemeClr val="bg1">
                    <a:lumMod val="95000"/>
                    <a:lumOff val="5000"/>
                  </a:schemeClr>
                </a:solidFill>
                <a:latin typeface="Arial" panose="020B0604020202020204" pitchFamily="34" charset="0"/>
                <a:cs typeface="Arial" panose="020B0604020202020204" pitchFamily="34" charset="0"/>
              </a:rPr>
              <a:t>RCL website  at: www.legion.ca  </a:t>
            </a:r>
            <a:r>
              <a:rPr lang="en-US" sz="1600" b="1" dirty="0" smtClean="0">
                <a:solidFill>
                  <a:schemeClr val="bg1">
                    <a:lumMod val="95000"/>
                    <a:lumOff val="5000"/>
                  </a:schemeClr>
                </a:solidFill>
                <a:latin typeface="Arial" panose="020B0604020202020204" pitchFamily="34" charset="0"/>
                <a:cs typeface="Arial" panose="020B0604020202020204" pitchFamily="34" charset="0"/>
              </a:rPr>
              <a:t>                                  </a:t>
            </a:r>
          </a:p>
          <a:p>
            <a:r>
              <a:rPr lang="en-US" sz="1200" dirty="0" smtClean="0">
                <a:solidFill>
                  <a:schemeClr val="bg1">
                    <a:lumMod val="95000"/>
                    <a:lumOff val="5000"/>
                  </a:schemeClr>
                </a:solidFill>
                <a:latin typeface="Arial" panose="020B0604020202020204" pitchFamily="34" charset="0"/>
                <a:cs typeface="Arial" panose="020B0604020202020204" pitchFamily="34" charset="0"/>
              </a:rPr>
              <a:t>                                                                                  </a:t>
            </a:r>
            <a:endParaRPr lang="en-US" sz="12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86000"/>
            <a:ext cx="2523096" cy="3900154"/>
          </a:xfrm>
          <a:prstGeom prst="rect">
            <a:avLst/>
          </a:prstGeom>
        </p:spPr>
      </p:pic>
    </p:spTree>
    <p:extLst>
      <p:ext uri="{BB962C8B-B14F-4D97-AF65-F5344CB8AC3E}">
        <p14:creationId xmlns:p14="http://schemas.microsoft.com/office/powerpoint/2010/main" val="1214003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The Legion Service Bureau</a:t>
            </a:r>
            <a:endParaRPr lang="en-US" dirty="0"/>
          </a:p>
        </p:txBody>
      </p:sp>
      <p:sp>
        <p:nvSpPr>
          <p:cNvPr id="3" name="Content Placeholder 2"/>
          <p:cNvSpPr>
            <a:spLocks noGrp="1"/>
          </p:cNvSpPr>
          <p:nvPr>
            <p:ph idx="1"/>
          </p:nvPr>
        </p:nvSpPr>
        <p:spPr>
          <a:xfrm>
            <a:off x="457200" y="1524000"/>
            <a:ext cx="8229600" cy="5181600"/>
          </a:xfrm>
        </p:spPr>
        <p:txBody>
          <a:bodyPr>
            <a:normAutofit fontScale="55000" lnSpcReduction="20000"/>
          </a:bodyPr>
          <a:lstStyle/>
          <a:p>
            <a:r>
              <a:rPr lang="en-US" sz="2500" b="1" dirty="0">
                <a:latin typeface="Times New Roman" panose="02020603050405020304" pitchFamily="18" charset="0"/>
                <a:cs typeface="Times New Roman" panose="02020603050405020304" pitchFamily="18" charset="0"/>
              </a:rPr>
              <a:t>The Legion Service Bureau Puts Client Confidentiality First When Representing </a:t>
            </a:r>
            <a:r>
              <a:rPr lang="en-US" sz="2500" b="1" dirty="0" smtClean="0">
                <a:latin typeface="Times New Roman" panose="02020603050405020304" pitchFamily="18" charset="0"/>
                <a:cs typeface="Times New Roman" panose="02020603050405020304" pitchFamily="18" charset="0"/>
              </a:rPr>
              <a:t>Veterans</a:t>
            </a:r>
          </a:p>
          <a:p>
            <a:pPr marL="0" indent="0">
              <a:buNone/>
            </a:pPr>
            <a:endParaRPr lang="en-US" sz="15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Royal Canadian Legion provides free, professional counselling and representation services for still-serving Canadian Armed Forces members, Veterans, RCMP members and their families regarding disability claims or related issues with Veterans Affairs Canada (VAC) and the Veterans Review and Appeal Board (VRAB). Professional Command Service Officers are mandated by legislation to provide representation at all levels of the disability claim process under the </a:t>
            </a:r>
            <a:r>
              <a:rPr lang="en-US" i="1" dirty="0">
                <a:latin typeface="Times New Roman" panose="02020603050405020304" pitchFamily="18" charset="0"/>
                <a:cs typeface="Times New Roman" panose="02020603050405020304" pitchFamily="18" charset="0"/>
              </a:rPr>
              <a:t>Pension Act</a:t>
            </a:r>
            <a:r>
              <a:rPr lang="en-US" dirty="0">
                <a:latin typeface="Times New Roman" panose="02020603050405020304" pitchFamily="18" charset="0"/>
                <a:cs typeface="Times New Roman" panose="02020603050405020304" pitchFamily="18" charset="0"/>
              </a:rPr>
              <a:t> or the </a:t>
            </a:r>
            <a:r>
              <a:rPr lang="en-US" i="1" dirty="0">
                <a:latin typeface="Times New Roman" panose="02020603050405020304" pitchFamily="18" charset="0"/>
                <a:cs typeface="Times New Roman" panose="02020603050405020304" pitchFamily="18" charset="0"/>
              </a:rPr>
              <a:t>Canadian Forces Members and Veterans Re-establishment and Compensation Act. </a:t>
            </a:r>
            <a:endParaRPr lang="en-US" i="1" dirty="0" smtClean="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order to do this important work on behalf of Veterans and their families, the Legion requires access to confidential client information. VAC has a Memorandum of Understanding (MOU) with the Legion to maintain client confidentiality and ensure appropriate use of client information. </a:t>
            </a:r>
            <a:endParaRPr lang="en-US" dirty="0" smtClean="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Access to client information is controlled and monitored by VAC and is in accordance with </a:t>
            </a:r>
            <a:r>
              <a:rPr lang="en-US" i="1" dirty="0">
                <a:latin typeface="Times New Roman" panose="02020603050405020304" pitchFamily="18" charset="0"/>
                <a:cs typeface="Times New Roman" panose="02020603050405020304" pitchFamily="18" charset="0"/>
              </a:rPr>
              <a:t>the Access to Information Act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and Privacy Act</a:t>
            </a:r>
            <a:r>
              <a:rPr lang="en-US" dirty="0">
                <a:latin typeface="Times New Roman" panose="02020603050405020304" pitchFamily="18" charset="0"/>
                <a:cs typeface="Times New Roman" panose="02020603050405020304" pitchFamily="18" charset="0"/>
              </a:rPr>
              <a:t>. As defined in the MOU, VAC will grant the Legion Command Service Officers access to Veterans Affair’s client information only on signed consent from the client authorizing access. At any time, the client may limit or cancel the Legion’s access to their file by advising any VAC office</a:t>
            </a:r>
            <a:r>
              <a:rPr lang="en-US" dirty="0" smtClean="0">
                <a:latin typeface="Times New Roman" panose="02020603050405020304" pitchFamily="18" charset="0"/>
                <a:cs typeface="Times New Roman" panose="02020603050405020304" pitchFamily="18" charset="0"/>
              </a:rPr>
              <a:t>.</a:t>
            </a: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privacy and confidentiality of Veterans and their families are of utmost importance to the Legion.  Our Command Service Officers are security cleared through VAC and adhere to the same safeguards and level of care as is provided by VAC departmental personnel. </a:t>
            </a:r>
            <a:endParaRPr lang="en-US" dirty="0" smtClean="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any given year, the Legion helps an average of 3,200 Veterans with their disability claims. If you or a Veteran you know needs help, please contact the Legion Service Bureau. All services are free of charge, and you do not need to be a Legion member to access our services</a:t>
            </a:r>
            <a:r>
              <a:rPr lang="en-US" dirty="0" smtClean="0">
                <a:latin typeface="Times New Roman" panose="02020603050405020304" pitchFamily="18" charset="0"/>
                <a:cs typeface="Times New Roman" panose="02020603050405020304" pitchFamily="18" charset="0"/>
              </a:rPr>
              <a:t>.</a:t>
            </a: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are here to help! Call 1-877-534-4666 or email </a:t>
            </a:r>
            <a:r>
              <a:rPr lang="en-US" dirty="0">
                <a:solidFill>
                  <a:srgbClr val="FF0000"/>
                </a:solidFill>
                <a:latin typeface="Times New Roman" panose="02020603050405020304" pitchFamily="18" charset="0"/>
                <a:cs typeface="Times New Roman" panose="02020603050405020304" pitchFamily="18" charset="0"/>
              </a:rPr>
              <a:t>servicebureau@legion.ca</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673220"/>
            <a:ext cx="1511808" cy="790355"/>
          </a:xfrm>
          <a:prstGeom prst="rect">
            <a:avLst/>
          </a:prstGeom>
        </p:spPr>
      </p:pic>
    </p:spTree>
    <p:extLst>
      <p:ext uri="{BB962C8B-B14F-4D97-AF65-F5344CB8AC3E}">
        <p14:creationId xmlns:p14="http://schemas.microsoft.com/office/powerpoint/2010/main" val="187917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DVA District Office</a:t>
            </a:r>
            <a:endParaRPr lang="en-US" dirty="0"/>
          </a:p>
        </p:txBody>
      </p:sp>
      <p:sp>
        <p:nvSpPr>
          <p:cNvPr id="3" name="Content Placeholder 2"/>
          <p:cNvSpPr>
            <a:spLocks noGrp="1"/>
          </p:cNvSpPr>
          <p:nvPr>
            <p:ph sz="half" idx="1"/>
          </p:nvPr>
        </p:nvSpPr>
        <p:spPr>
          <a:xfrm>
            <a:off x="457200" y="1524000"/>
            <a:ext cx="4038600" cy="4830925"/>
          </a:xfrm>
        </p:spPr>
        <p:txBody>
          <a:bodyPr>
            <a:normAutofit/>
          </a:bodyPr>
          <a:lstStyle/>
          <a:p>
            <a:pPr marL="0" indent="0">
              <a:buNone/>
            </a:pPr>
            <a:r>
              <a:rPr lang="en-US" sz="2000" b="1" dirty="0" smtClean="0">
                <a:latin typeface="Arial" panose="020B0604020202020204" pitchFamily="34" charset="0"/>
                <a:cs typeface="Arial" panose="020B0604020202020204" pitchFamily="34" charset="0"/>
              </a:rPr>
              <a:t>Location:</a:t>
            </a:r>
          </a:p>
          <a:p>
            <a:pPr marL="0" indent="0">
              <a:buNone/>
            </a:pPr>
            <a:endParaRPr lang="en-US" sz="800" dirty="0" smtClean="0">
              <a:latin typeface="Arial" panose="020B0604020202020204" pitchFamily="34" charset="0"/>
              <a:cs typeface="Arial" panose="020B0604020202020204" pitchFamily="34" charset="0"/>
            </a:endParaRPr>
          </a:p>
          <a:p>
            <a:pPr fontAlgn="t"/>
            <a:r>
              <a:rPr lang="en-US" sz="2000" b="1" dirty="0">
                <a:solidFill>
                  <a:schemeClr val="accent2">
                    <a:lumMod val="50000"/>
                  </a:schemeClr>
                </a:solidFill>
                <a:latin typeface="Times New Roman" panose="02020603050405020304" pitchFamily="18" charset="0"/>
                <a:cs typeface="Times New Roman" panose="02020603050405020304" pitchFamily="18" charset="0"/>
              </a:rPr>
              <a:t>Jean Canfield Building</a:t>
            </a:r>
            <a:br>
              <a:rPr lang="en-US" sz="2000" b="1" dirty="0">
                <a:solidFill>
                  <a:schemeClr val="accent2">
                    <a:lumMod val="50000"/>
                  </a:schemeClr>
                </a:solidFill>
                <a:latin typeface="Times New Roman" panose="02020603050405020304" pitchFamily="18" charset="0"/>
                <a:cs typeface="Times New Roman" panose="02020603050405020304" pitchFamily="18" charset="0"/>
              </a:rPr>
            </a:br>
            <a:r>
              <a:rPr lang="en-US" sz="2000" b="1" dirty="0">
                <a:solidFill>
                  <a:schemeClr val="accent2">
                    <a:lumMod val="50000"/>
                  </a:schemeClr>
                </a:solidFill>
                <a:latin typeface="Times New Roman" panose="02020603050405020304" pitchFamily="18" charset="0"/>
                <a:cs typeface="Times New Roman" panose="02020603050405020304" pitchFamily="18" charset="0"/>
              </a:rPr>
              <a:t>1</a:t>
            </a:r>
            <a:r>
              <a:rPr lang="en-US" sz="2000" b="1" baseline="30000" dirty="0">
                <a:solidFill>
                  <a:schemeClr val="accent2">
                    <a:lumMod val="50000"/>
                  </a:schemeClr>
                </a:solidFill>
                <a:latin typeface="Times New Roman" panose="02020603050405020304" pitchFamily="18" charset="0"/>
                <a:cs typeface="Times New Roman" panose="02020603050405020304" pitchFamily="18" charset="0"/>
              </a:rPr>
              <a:t>st</a:t>
            </a:r>
            <a:r>
              <a:rPr lang="en-US" sz="2000" b="1" dirty="0">
                <a:solidFill>
                  <a:schemeClr val="accent2">
                    <a:lumMod val="50000"/>
                  </a:schemeClr>
                </a:solidFill>
                <a:latin typeface="Times New Roman" panose="02020603050405020304" pitchFamily="18" charset="0"/>
                <a:cs typeface="Times New Roman" panose="02020603050405020304" pitchFamily="18" charset="0"/>
              </a:rPr>
              <a:t> Floor</a:t>
            </a:r>
            <a:br>
              <a:rPr lang="en-US" sz="2000" b="1" dirty="0">
                <a:solidFill>
                  <a:schemeClr val="accent2">
                    <a:lumMod val="50000"/>
                  </a:schemeClr>
                </a:solidFill>
                <a:latin typeface="Times New Roman" panose="02020603050405020304" pitchFamily="18" charset="0"/>
                <a:cs typeface="Times New Roman" panose="02020603050405020304" pitchFamily="18" charset="0"/>
              </a:rPr>
            </a:br>
            <a:r>
              <a:rPr lang="en-US" sz="2000" b="1" dirty="0">
                <a:solidFill>
                  <a:schemeClr val="accent2">
                    <a:lumMod val="50000"/>
                  </a:schemeClr>
                </a:solidFill>
                <a:latin typeface="Times New Roman" panose="02020603050405020304" pitchFamily="18" charset="0"/>
                <a:cs typeface="Times New Roman" panose="02020603050405020304" pitchFamily="18" charset="0"/>
              </a:rPr>
              <a:t>191 Great George Street</a:t>
            </a:r>
            <a:br>
              <a:rPr lang="en-US" sz="2000" b="1" dirty="0">
                <a:solidFill>
                  <a:schemeClr val="accent2">
                    <a:lumMod val="50000"/>
                  </a:schemeClr>
                </a:solidFill>
                <a:latin typeface="Times New Roman" panose="02020603050405020304" pitchFamily="18" charset="0"/>
                <a:cs typeface="Times New Roman" panose="02020603050405020304" pitchFamily="18" charset="0"/>
              </a:rPr>
            </a:br>
            <a:r>
              <a:rPr lang="en-US" sz="2000" b="1" dirty="0">
                <a:solidFill>
                  <a:schemeClr val="accent2">
                    <a:lumMod val="50000"/>
                  </a:schemeClr>
                </a:solidFill>
                <a:latin typeface="Times New Roman" panose="02020603050405020304" pitchFamily="18" charset="0"/>
                <a:cs typeface="Times New Roman" panose="02020603050405020304" pitchFamily="18" charset="0"/>
              </a:rPr>
              <a:t>Charlottetown, </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PEI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r>
            <a:br>
              <a:rPr lang="en-US" sz="2000" b="1" dirty="0">
                <a:solidFill>
                  <a:schemeClr val="accent2">
                    <a:lumMod val="50000"/>
                  </a:schemeClr>
                </a:solidFill>
                <a:latin typeface="Times New Roman" panose="02020603050405020304" pitchFamily="18" charset="0"/>
                <a:cs typeface="Times New Roman" panose="02020603050405020304" pitchFamily="18" charset="0"/>
              </a:rPr>
            </a:br>
            <a:r>
              <a:rPr lang="en-US" sz="2000" b="1" dirty="0">
                <a:solidFill>
                  <a:schemeClr val="accent2">
                    <a:lumMod val="50000"/>
                  </a:schemeClr>
                </a:solidFill>
                <a:latin typeface="Times New Roman" panose="02020603050405020304" pitchFamily="18" charset="0"/>
                <a:cs typeface="Times New Roman" panose="02020603050405020304" pitchFamily="18" charset="0"/>
              </a:rPr>
              <a:t>C1A 4L2</a:t>
            </a:r>
          </a:p>
          <a:p>
            <a:pPr fontAlgn="t"/>
            <a:r>
              <a:rPr lang="en-US" sz="2000" b="1" dirty="0">
                <a:solidFill>
                  <a:schemeClr val="accent2">
                    <a:lumMod val="50000"/>
                  </a:schemeClr>
                </a:solidFill>
                <a:latin typeface="Times New Roman" panose="02020603050405020304" pitchFamily="18" charset="0"/>
                <a:cs typeface="Times New Roman" panose="02020603050405020304" pitchFamily="18" charset="0"/>
              </a:rPr>
              <a:t>Telephone: 1-866-522-2122 </a:t>
            </a:r>
            <a:br>
              <a:rPr lang="en-US" sz="2000" b="1" dirty="0">
                <a:solidFill>
                  <a:schemeClr val="accent2">
                    <a:lumMod val="50000"/>
                  </a:schemeClr>
                </a:solidFill>
                <a:latin typeface="Times New Roman" panose="02020603050405020304" pitchFamily="18" charset="0"/>
                <a:cs typeface="Times New Roman" panose="02020603050405020304" pitchFamily="18" charset="0"/>
              </a:rPr>
            </a:br>
            <a:endParaRPr lang="en-US" sz="2000" b="1" dirty="0">
              <a:solidFill>
                <a:schemeClr val="accent2">
                  <a:lumMod val="50000"/>
                </a:schemeClr>
              </a:solidFill>
              <a:latin typeface="Times New Roman" panose="02020603050405020304" pitchFamily="18" charset="0"/>
              <a:cs typeface="Times New Roman" panose="02020603050405020304" pitchFamily="18" charset="0"/>
            </a:endParaRPr>
          </a:p>
          <a:p>
            <a:pPr fontAlgn="t"/>
            <a:r>
              <a:rPr lang="en-US" sz="2000" b="1" dirty="0">
                <a:latin typeface="Times New Roman" panose="02020603050405020304" pitchFamily="18" charset="0"/>
                <a:cs typeface="Times New Roman" panose="02020603050405020304" pitchFamily="18" charset="0"/>
              </a:rPr>
              <a:t>Hours: Monday to Friday, 8:30 to 4:30, local time</a:t>
            </a:r>
          </a:p>
          <a:p>
            <a:pPr marL="0" indent="0">
              <a:buNone/>
            </a:pPr>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lstStyle/>
          <a:p>
            <a:r>
              <a:rPr lang="en-US" dirty="0" smtClean="0"/>
              <a:t>What they do?</a:t>
            </a:r>
          </a:p>
          <a:p>
            <a:r>
              <a:rPr lang="en-US" dirty="0" smtClean="0"/>
              <a:t>Services provided…….</a:t>
            </a:r>
          </a:p>
          <a:p>
            <a:pPr marL="0" indent="0">
              <a:buNone/>
            </a:pPr>
            <a:endParaRPr lang="en-US" dirty="0" smtClean="0"/>
          </a:p>
          <a:p>
            <a:pPr marL="0" indent="0">
              <a:buNone/>
            </a:pPr>
            <a:endParaRPr lang="en-US" dirty="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971800"/>
            <a:ext cx="3841169" cy="216220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128338"/>
            <a:ext cx="6821424" cy="1481328"/>
          </a:xfrm>
          <a:prstGeom prst="rect">
            <a:avLst/>
          </a:prstGeom>
        </p:spPr>
      </p:pic>
    </p:spTree>
    <p:extLst>
      <p:ext uri="{BB962C8B-B14F-4D97-AF65-F5344CB8AC3E}">
        <p14:creationId xmlns:p14="http://schemas.microsoft.com/office/powerpoint/2010/main" val="409785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992</TotalTime>
  <Words>2667</Words>
  <Application>Microsoft Office PowerPoint</Application>
  <PresentationFormat>On-screen Show (4:3)</PresentationFormat>
  <Paragraphs>407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 Remember   -  Join  -    Give               </vt:lpstr>
      <vt:lpstr>Agenda</vt:lpstr>
      <vt:lpstr> </vt:lpstr>
      <vt:lpstr>Role of Command Service Officer    </vt:lpstr>
      <vt:lpstr>How we can help….</vt:lpstr>
      <vt:lpstr>Role of Branch Service Officer    </vt:lpstr>
      <vt:lpstr> Terms of references – Branch Service Officer </vt:lpstr>
      <vt:lpstr>The Legion Service Bureau</vt:lpstr>
      <vt:lpstr>DVA District Office</vt:lpstr>
      <vt:lpstr>Programs offered through DVA</vt:lpstr>
      <vt:lpstr>Disability Benefits</vt:lpstr>
      <vt:lpstr>Disability Applications</vt:lpstr>
      <vt:lpstr>Programs offered through the Legion</vt:lpstr>
      <vt:lpstr>Financial assistance….</vt:lpstr>
      <vt:lpstr>Mental Health and Post-Traumatic Stress Disorder (PTSD)</vt:lpstr>
      <vt:lpstr>Medicinal Marijuana</vt:lpstr>
      <vt:lpstr> </vt:lpstr>
      <vt:lpstr>Filling out the Claim Form</vt:lpstr>
      <vt:lpstr>PowerPoint Presentation</vt:lpstr>
      <vt:lpstr>Identification Page</vt:lpstr>
      <vt:lpstr>Poppy Fund Request for Assistance</vt:lpstr>
      <vt:lpstr>Benevolent Fund</vt:lpstr>
      <vt:lpstr>Benevolent Fund Application</vt:lpstr>
      <vt:lpstr>Leave the Street Behind</vt:lpstr>
      <vt:lpstr>Legion Sponsored Accommodations</vt:lpstr>
      <vt:lpstr>Funerals and Burials Assitance</vt:lpstr>
      <vt:lpstr>Veterans Independence Program</vt:lpstr>
      <vt:lpstr>Outreach &amp; Visitation Initiative</vt:lpstr>
      <vt:lpstr>Long Term Care Settings</vt:lpstr>
      <vt:lpstr>Program Eligibility</vt:lpstr>
      <vt:lpstr>How does it work?</vt:lpstr>
      <vt:lpstr>Current Situation</vt:lpstr>
      <vt:lpstr>Community &amp; Youth</vt:lpstr>
      <vt:lpstr>Finding Veterans on PEI</vt:lpstr>
      <vt:lpstr>Contact Information</vt:lpstr>
      <vt:lpstr>Thank You for Participating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 Join - Give</dc:title>
  <dc:creator>Owner</dc:creator>
  <cp:lastModifiedBy>Gilles</cp:lastModifiedBy>
  <cp:revision>110</cp:revision>
  <cp:lastPrinted>2017-11-14T12:33:32Z</cp:lastPrinted>
  <dcterms:created xsi:type="dcterms:W3CDTF">2017-10-30T12:08:43Z</dcterms:created>
  <dcterms:modified xsi:type="dcterms:W3CDTF">2017-11-23T13:21:49Z</dcterms:modified>
</cp:coreProperties>
</file>